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6" r:id="rId2"/>
  </p:sldIdLst>
  <p:sldSz cx="30275213" cy="42803763"/>
  <p:notesSz cx="6858000" cy="9144000"/>
  <p:defaultTextStyle>
    <a:defPPr>
      <a:defRPr lang="ko-KR"/>
    </a:defPPr>
    <a:lvl1pPr marL="0" algn="l" defTabSz="3507730" rtl="0" eaLnBrk="1" latinLnBrk="1" hangingPunct="1">
      <a:defRPr sz="6905" kern="1200">
        <a:solidFill>
          <a:schemeClr val="tx1"/>
        </a:solidFill>
        <a:latin typeface="+mn-lt"/>
        <a:ea typeface="+mn-ea"/>
        <a:cs typeface="+mn-cs"/>
      </a:defRPr>
    </a:lvl1pPr>
    <a:lvl2pPr marL="1753865" algn="l" defTabSz="3507730" rtl="0" eaLnBrk="1" latinLnBrk="1" hangingPunct="1">
      <a:defRPr sz="6905" kern="1200">
        <a:solidFill>
          <a:schemeClr val="tx1"/>
        </a:solidFill>
        <a:latin typeface="+mn-lt"/>
        <a:ea typeface="+mn-ea"/>
        <a:cs typeface="+mn-cs"/>
      </a:defRPr>
    </a:lvl2pPr>
    <a:lvl3pPr marL="3507730" algn="l" defTabSz="3507730" rtl="0" eaLnBrk="1" latinLnBrk="1" hangingPunct="1">
      <a:defRPr sz="6905" kern="1200">
        <a:solidFill>
          <a:schemeClr val="tx1"/>
        </a:solidFill>
        <a:latin typeface="+mn-lt"/>
        <a:ea typeface="+mn-ea"/>
        <a:cs typeface="+mn-cs"/>
      </a:defRPr>
    </a:lvl3pPr>
    <a:lvl4pPr marL="5261595" algn="l" defTabSz="3507730" rtl="0" eaLnBrk="1" latinLnBrk="1" hangingPunct="1">
      <a:defRPr sz="6905" kern="1200">
        <a:solidFill>
          <a:schemeClr val="tx1"/>
        </a:solidFill>
        <a:latin typeface="+mn-lt"/>
        <a:ea typeface="+mn-ea"/>
        <a:cs typeface="+mn-cs"/>
      </a:defRPr>
    </a:lvl4pPr>
    <a:lvl5pPr marL="7015460" algn="l" defTabSz="3507730" rtl="0" eaLnBrk="1" latinLnBrk="1" hangingPunct="1">
      <a:defRPr sz="6905" kern="1200">
        <a:solidFill>
          <a:schemeClr val="tx1"/>
        </a:solidFill>
        <a:latin typeface="+mn-lt"/>
        <a:ea typeface="+mn-ea"/>
        <a:cs typeface="+mn-cs"/>
      </a:defRPr>
    </a:lvl5pPr>
    <a:lvl6pPr marL="8769325" algn="l" defTabSz="3507730" rtl="0" eaLnBrk="1" latinLnBrk="1" hangingPunct="1">
      <a:defRPr sz="6905" kern="1200">
        <a:solidFill>
          <a:schemeClr val="tx1"/>
        </a:solidFill>
        <a:latin typeface="+mn-lt"/>
        <a:ea typeface="+mn-ea"/>
        <a:cs typeface="+mn-cs"/>
      </a:defRPr>
    </a:lvl6pPr>
    <a:lvl7pPr marL="10523190" algn="l" defTabSz="3507730" rtl="0" eaLnBrk="1" latinLnBrk="1" hangingPunct="1">
      <a:defRPr sz="6905" kern="1200">
        <a:solidFill>
          <a:schemeClr val="tx1"/>
        </a:solidFill>
        <a:latin typeface="+mn-lt"/>
        <a:ea typeface="+mn-ea"/>
        <a:cs typeface="+mn-cs"/>
      </a:defRPr>
    </a:lvl7pPr>
    <a:lvl8pPr marL="12277054" algn="l" defTabSz="3507730" rtl="0" eaLnBrk="1" latinLnBrk="1" hangingPunct="1">
      <a:defRPr sz="6905" kern="1200">
        <a:solidFill>
          <a:schemeClr val="tx1"/>
        </a:solidFill>
        <a:latin typeface="+mn-lt"/>
        <a:ea typeface="+mn-ea"/>
        <a:cs typeface="+mn-cs"/>
      </a:defRPr>
    </a:lvl8pPr>
    <a:lvl9pPr marL="14030919" algn="l" defTabSz="3507730" rtl="0" eaLnBrk="1" latinLnBrk="1" hangingPunct="1">
      <a:defRPr sz="6905"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621554F-CB8D-F4CD-64BE-6BDDF124258E}" name="권순범" initials="권" userId="권순범" providerId="None"/>
  <p188:author id="{ACDE2C72-942A-6128-F080-A8A1CFF92FAF}" name="조권능" initials="조" userId="조권능"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보통 스타일 2 - 강조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보통 스타일 3 - 강조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52" autoAdjust="0"/>
    <p:restoredTop sz="93814" autoAdjust="0"/>
  </p:normalViewPr>
  <p:slideViewPr>
    <p:cSldViewPr snapToGrid="0">
      <p:cViewPr>
        <p:scale>
          <a:sx n="33" d="100"/>
          <a:sy n="33" d="100"/>
        </p:scale>
        <p:origin x="1206"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8/10/relationships/authors" Target="authors.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dirty="0"/>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0A1EE1-C55B-400D-8E37-58110FE74CF9}" type="datetimeFigureOut">
              <a:rPr lang="ko-KR" altLang="en-US" smtClean="0"/>
              <a:t>2022-05-04</a:t>
            </a:fld>
            <a:endParaRPr lang="ko-KR" altLang="en-US" dirty="0"/>
          </a:p>
        </p:txBody>
      </p:sp>
      <p:sp>
        <p:nvSpPr>
          <p:cNvPr id="4" name="슬라이드 이미지 개체 틀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ko-KR" altLang="en-US" dirty="0"/>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dirty="0"/>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F95B81-DAFB-4ABA-88CD-33B4B376CE2C}" type="slidenum">
              <a:rPr lang="ko-KR" altLang="en-US" smtClean="0"/>
              <a:t>‹#›</a:t>
            </a:fld>
            <a:endParaRPr lang="ko-KR" altLang="en-US" dirty="0"/>
          </a:p>
        </p:txBody>
      </p:sp>
    </p:spTree>
    <p:extLst>
      <p:ext uri="{BB962C8B-B14F-4D97-AF65-F5344CB8AC3E}">
        <p14:creationId xmlns:p14="http://schemas.microsoft.com/office/powerpoint/2010/main" val="657253611"/>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fld id="{B7F95B81-DAFB-4ABA-88CD-33B4B376CE2C}" type="slidenum">
              <a:rPr lang="ko-KR" altLang="en-US" smtClean="0"/>
              <a:t>1</a:t>
            </a:fld>
            <a:endParaRPr lang="ko-KR" altLang="en-US" dirty="0"/>
          </a:p>
        </p:txBody>
      </p:sp>
    </p:spTree>
    <p:extLst>
      <p:ext uri="{BB962C8B-B14F-4D97-AF65-F5344CB8AC3E}">
        <p14:creationId xmlns:p14="http://schemas.microsoft.com/office/powerpoint/2010/main" val="10643159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E0CB4E-6FA7-43A9-8C9F-DD0C6E95B116}" type="datetimeFigureOut">
              <a:rPr lang="ko-KR" altLang="en-US" smtClean="0"/>
              <a:t>2022-05-04</a:t>
            </a:fld>
            <a:endParaRPr lang="ko-KR" altLang="en-US" dirty="0"/>
          </a:p>
        </p:txBody>
      </p:sp>
      <p:sp>
        <p:nvSpPr>
          <p:cNvPr id="3" name="Footer Placeholder 2"/>
          <p:cNvSpPr>
            <a:spLocks noGrp="1"/>
          </p:cNvSpPr>
          <p:nvPr>
            <p:ph type="ftr" sz="quarter" idx="11"/>
          </p:nvPr>
        </p:nvSpPr>
        <p:spPr/>
        <p:txBody>
          <a:bodyPr/>
          <a:lstStyle/>
          <a:p>
            <a:endParaRPr lang="ko-KR" altLang="en-US" dirty="0"/>
          </a:p>
        </p:txBody>
      </p:sp>
      <p:sp>
        <p:nvSpPr>
          <p:cNvPr id="4" name="Slide Number Placeholder 3"/>
          <p:cNvSpPr>
            <a:spLocks noGrp="1"/>
          </p:cNvSpPr>
          <p:nvPr>
            <p:ph type="sldNum" sz="quarter" idx="12"/>
          </p:nvPr>
        </p:nvSpPr>
        <p:spPr/>
        <p:txBody>
          <a:bodyPr/>
          <a:lstStyle/>
          <a:p>
            <a:fld id="{5555E340-21E0-402F-8489-5A9DC846A58E}" type="slidenum">
              <a:rPr lang="ko-KR" altLang="en-US" smtClean="0"/>
              <a:t>‹#›</a:t>
            </a:fld>
            <a:endParaRPr lang="ko-KR" altLang="en-US" dirty="0"/>
          </a:p>
        </p:txBody>
      </p:sp>
      <p:pic>
        <p:nvPicPr>
          <p:cNvPr id="5" name="그림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99"/>
            <a:ext cx="30276413" cy="42802064"/>
          </a:xfrm>
          <a:prstGeom prst="rect">
            <a:avLst/>
          </a:prstGeom>
        </p:spPr>
      </p:pic>
    </p:spTree>
    <p:extLst>
      <p:ext uri="{BB962C8B-B14F-4D97-AF65-F5344CB8AC3E}">
        <p14:creationId xmlns:p14="http://schemas.microsoft.com/office/powerpoint/2010/main" val="33429278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20E0CB4E-6FA7-43A9-8C9F-DD0C6E95B116}" type="datetimeFigureOut">
              <a:rPr lang="ko-KR" altLang="en-US" smtClean="0"/>
              <a:t>2022-05-04</a:t>
            </a:fld>
            <a:endParaRPr lang="ko-KR" altLang="en-US" dirty="0"/>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ko-KR" altLang="en-US" dirty="0"/>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5555E340-21E0-402F-8489-5A9DC846A58E}" type="slidenum">
              <a:rPr lang="ko-KR" altLang="en-US" smtClean="0"/>
              <a:t>‹#›</a:t>
            </a:fld>
            <a:endParaRPr lang="ko-KR" altLang="en-US" dirty="0"/>
          </a:p>
        </p:txBody>
      </p:sp>
      <p:pic>
        <p:nvPicPr>
          <p:cNvPr id="7" name="그림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699"/>
            <a:ext cx="30276413" cy="42802064"/>
          </a:xfrm>
          <a:prstGeom prst="rect">
            <a:avLst/>
          </a:prstGeom>
        </p:spPr>
      </p:pic>
    </p:spTree>
    <p:extLst>
      <p:ext uri="{BB962C8B-B14F-4D97-AF65-F5344CB8AC3E}">
        <p14:creationId xmlns:p14="http://schemas.microsoft.com/office/powerpoint/2010/main" val="2808792382"/>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3027487" rtl="0" eaLnBrk="1" latinLnBrk="1"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1"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1"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1"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1" hangingPunct="1">
        <a:defRPr sz="5960" kern="1200">
          <a:solidFill>
            <a:schemeClr val="tx1"/>
          </a:solidFill>
          <a:latin typeface="+mn-lt"/>
          <a:ea typeface="+mn-ea"/>
          <a:cs typeface="+mn-cs"/>
        </a:defRPr>
      </a:lvl1pPr>
      <a:lvl2pPr marL="1513743" algn="l" defTabSz="3027487" rtl="0" eaLnBrk="1" latinLnBrk="1" hangingPunct="1">
        <a:defRPr sz="5960" kern="1200">
          <a:solidFill>
            <a:schemeClr val="tx1"/>
          </a:solidFill>
          <a:latin typeface="+mn-lt"/>
          <a:ea typeface="+mn-ea"/>
          <a:cs typeface="+mn-cs"/>
        </a:defRPr>
      </a:lvl2pPr>
      <a:lvl3pPr marL="3027487" algn="l" defTabSz="3027487" rtl="0" eaLnBrk="1" latinLnBrk="1" hangingPunct="1">
        <a:defRPr sz="5960" kern="1200">
          <a:solidFill>
            <a:schemeClr val="tx1"/>
          </a:solidFill>
          <a:latin typeface="+mn-lt"/>
          <a:ea typeface="+mn-ea"/>
          <a:cs typeface="+mn-cs"/>
        </a:defRPr>
      </a:lvl3pPr>
      <a:lvl4pPr marL="4541230" algn="l" defTabSz="3027487" rtl="0" eaLnBrk="1" latinLnBrk="1" hangingPunct="1">
        <a:defRPr sz="5960" kern="1200">
          <a:solidFill>
            <a:schemeClr val="tx1"/>
          </a:solidFill>
          <a:latin typeface="+mn-lt"/>
          <a:ea typeface="+mn-ea"/>
          <a:cs typeface="+mn-cs"/>
        </a:defRPr>
      </a:lvl4pPr>
      <a:lvl5pPr marL="6054974" algn="l" defTabSz="3027487" rtl="0" eaLnBrk="1" latinLnBrk="1" hangingPunct="1">
        <a:defRPr sz="5960" kern="1200">
          <a:solidFill>
            <a:schemeClr val="tx1"/>
          </a:solidFill>
          <a:latin typeface="+mn-lt"/>
          <a:ea typeface="+mn-ea"/>
          <a:cs typeface="+mn-cs"/>
        </a:defRPr>
      </a:lvl5pPr>
      <a:lvl6pPr marL="7568717" algn="l" defTabSz="3027487" rtl="0" eaLnBrk="1" latinLnBrk="1" hangingPunct="1">
        <a:defRPr sz="5960" kern="1200">
          <a:solidFill>
            <a:schemeClr val="tx1"/>
          </a:solidFill>
          <a:latin typeface="+mn-lt"/>
          <a:ea typeface="+mn-ea"/>
          <a:cs typeface="+mn-cs"/>
        </a:defRPr>
      </a:lvl6pPr>
      <a:lvl7pPr marL="9082461" algn="l" defTabSz="3027487" rtl="0" eaLnBrk="1" latinLnBrk="1" hangingPunct="1">
        <a:defRPr sz="5960" kern="1200">
          <a:solidFill>
            <a:schemeClr val="tx1"/>
          </a:solidFill>
          <a:latin typeface="+mn-lt"/>
          <a:ea typeface="+mn-ea"/>
          <a:cs typeface="+mn-cs"/>
        </a:defRPr>
      </a:lvl7pPr>
      <a:lvl8pPr marL="10596204" algn="l" defTabSz="3027487" rtl="0" eaLnBrk="1" latinLnBrk="1" hangingPunct="1">
        <a:defRPr sz="5960" kern="1200">
          <a:solidFill>
            <a:schemeClr val="tx1"/>
          </a:solidFill>
          <a:latin typeface="+mn-lt"/>
          <a:ea typeface="+mn-ea"/>
          <a:cs typeface="+mn-cs"/>
        </a:defRPr>
      </a:lvl8pPr>
      <a:lvl9pPr marL="12109948" algn="l" defTabSz="3027487" rtl="0" eaLnBrk="1" latinLnBrk="1"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사각형: 둥근 모서리 45">
            <a:extLst>
              <a:ext uri="{FF2B5EF4-FFF2-40B4-BE49-F238E27FC236}">
                <a16:creationId xmlns:a16="http://schemas.microsoft.com/office/drawing/2014/main" id="{CBD25018-C74C-4D57-B1F6-42B9D6B03EE6}"/>
              </a:ext>
            </a:extLst>
          </p:cNvPr>
          <p:cNvSpPr/>
          <p:nvPr/>
        </p:nvSpPr>
        <p:spPr>
          <a:xfrm>
            <a:off x="15312797" y="38295447"/>
            <a:ext cx="14547056" cy="2568503"/>
          </a:xfrm>
          <a:prstGeom prst="roundRect">
            <a:avLst>
              <a:gd name="adj" fmla="val 20354"/>
            </a:avLst>
          </a:prstGeom>
          <a:ln w="44450">
            <a:solidFill>
              <a:schemeClr val="accent6">
                <a:alpha val="46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ko-KR" altLang="en-US" dirty="0"/>
          </a:p>
        </p:txBody>
      </p:sp>
      <p:sp>
        <p:nvSpPr>
          <p:cNvPr id="45" name="사각형: 둥근 모서리 44">
            <a:extLst>
              <a:ext uri="{FF2B5EF4-FFF2-40B4-BE49-F238E27FC236}">
                <a16:creationId xmlns:a16="http://schemas.microsoft.com/office/drawing/2014/main" id="{AC4600A3-F758-496F-9AB2-E4C29E693E9C}"/>
              </a:ext>
            </a:extLst>
          </p:cNvPr>
          <p:cNvSpPr/>
          <p:nvPr/>
        </p:nvSpPr>
        <p:spPr>
          <a:xfrm>
            <a:off x="15312797" y="22930092"/>
            <a:ext cx="14547056" cy="9773667"/>
          </a:xfrm>
          <a:prstGeom prst="roundRect">
            <a:avLst>
              <a:gd name="adj" fmla="val 5130"/>
            </a:avLst>
          </a:prstGeom>
          <a:ln w="44450">
            <a:solidFill>
              <a:schemeClr val="accent6">
                <a:alpha val="46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ko-KR" altLang="en-US" dirty="0"/>
          </a:p>
        </p:txBody>
      </p:sp>
      <p:sp>
        <p:nvSpPr>
          <p:cNvPr id="42" name="사각형: 둥근 모서리 41">
            <a:extLst>
              <a:ext uri="{FF2B5EF4-FFF2-40B4-BE49-F238E27FC236}">
                <a16:creationId xmlns:a16="http://schemas.microsoft.com/office/drawing/2014/main" id="{0B993AA9-1AB9-4B5A-83FE-8C4D98E2154B}"/>
              </a:ext>
            </a:extLst>
          </p:cNvPr>
          <p:cNvSpPr/>
          <p:nvPr/>
        </p:nvSpPr>
        <p:spPr>
          <a:xfrm>
            <a:off x="15312797" y="9677400"/>
            <a:ext cx="14547056" cy="13030384"/>
          </a:xfrm>
          <a:prstGeom prst="roundRect">
            <a:avLst>
              <a:gd name="adj" fmla="val 3388"/>
            </a:avLst>
          </a:prstGeom>
          <a:ln w="44450">
            <a:solidFill>
              <a:schemeClr val="accent6">
                <a:alpha val="46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ko-KR" altLang="en-US" dirty="0"/>
          </a:p>
        </p:txBody>
      </p:sp>
      <p:sp>
        <p:nvSpPr>
          <p:cNvPr id="41" name="사각형: 둥근 모서리 40">
            <a:extLst>
              <a:ext uri="{FF2B5EF4-FFF2-40B4-BE49-F238E27FC236}">
                <a16:creationId xmlns:a16="http://schemas.microsoft.com/office/drawing/2014/main" id="{3A212CB6-CA2D-4608-8496-D607D53EEFAA}"/>
              </a:ext>
            </a:extLst>
          </p:cNvPr>
          <p:cNvSpPr/>
          <p:nvPr/>
        </p:nvSpPr>
        <p:spPr>
          <a:xfrm>
            <a:off x="15312797" y="32849207"/>
            <a:ext cx="14547056" cy="5214289"/>
          </a:xfrm>
          <a:prstGeom prst="roundRect">
            <a:avLst>
              <a:gd name="adj" fmla="val 7685"/>
            </a:avLst>
          </a:prstGeom>
          <a:ln w="44450">
            <a:solidFill>
              <a:schemeClr val="accent6">
                <a:alpha val="46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ko-KR" altLang="en-US" dirty="0"/>
          </a:p>
        </p:txBody>
      </p:sp>
      <p:sp>
        <p:nvSpPr>
          <p:cNvPr id="38" name="사각형: 둥근 모서리 37">
            <a:extLst>
              <a:ext uri="{FF2B5EF4-FFF2-40B4-BE49-F238E27FC236}">
                <a16:creationId xmlns:a16="http://schemas.microsoft.com/office/drawing/2014/main" id="{5DFD10C2-B2B5-4703-A735-DBD0FBCE9A4E}"/>
              </a:ext>
            </a:extLst>
          </p:cNvPr>
          <p:cNvSpPr/>
          <p:nvPr/>
        </p:nvSpPr>
        <p:spPr>
          <a:xfrm>
            <a:off x="415360" y="24206050"/>
            <a:ext cx="14722300" cy="16657900"/>
          </a:xfrm>
          <a:prstGeom prst="roundRect">
            <a:avLst>
              <a:gd name="adj" fmla="val 3587"/>
            </a:avLst>
          </a:prstGeom>
          <a:ln w="44450">
            <a:solidFill>
              <a:schemeClr val="accent6">
                <a:alpha val="46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ko-KR" altLang="en-US" dirty="0"/>
          </a:p>
        </p:txBody>
      </p:sp>
      <p:sp>
        <p:nvSpPr>
          <p:cNvPr id="33" name="사각형: 둥근 모서리 32">
            <a:extLst>
              <a:ext uri="{FF2B5EF4-FFF2-40B4-BE49-F238E27FC236}">
                <a16:creationId xmlns:a16="http://schemas.microsoft.com/office/drawing/2014/main" id="{70BD13FD-7855-4237-8B34-B01F004E5DF1}"/>
              </a:ext>
            </a:extLst>
          </p:cNvPr>
          <p:cNvSpPr/>
          <p:nvPr/>
        </p:nvSpPr>
        <p:spPr>
          <a:xfrm>
            <a:off x="415306" y="17384493"/>
            <a:ext cx="14722300" cy="6614662"/>
          </a:xfrm>
          <a:prstGeom prst="roundRect">
            <a:avLst>
              <a:gd name="adj" fmla="val 6525"/>
            </a:avLst>
          </a:prstGeom>
          <a:ln w="44450">
            <a:solidFill>
              <a:schemeClr val="accent6">
                <a:alpha val="46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ko-KR" altLang="en-US" dirty="0"/>
          </a:p>
        </p:txBody>
      </p:sp>
      <p:sp>
        <p:nvSpPr>
          <p:cNvPr id="4" name="사각형: 둥근 모서리 3">
            <a:extLst>
              <a:ext uri="{FF2B5EF4-FFF2-40B4-BE49-F238E27FC236}">
                <a16:creationId xmlns:a16="http://schemas.microsoft.com/office/drawing/2014/main" id="{7C383E10-F8E2-45FD-BE90-D90C4A3ED857}"/>
              </a:ext>
            </a:extLst>
          </p:cNvPr>
          <p:cNvSpPr/>
          <p:nvPr/>
        </p:nvSpPr>
        <p:spPr>
          <a:xfrm>
            <a:off x="415306" y="9677400"/>
            <a:ext cx="14722300" cy="7444403"/>
          </a:xfrm>
          <a:prstGeom prst="roundRect">
            <a:avLst>
              <a:gd name="adj" fmla="val 5641"/>
            </a:avLst>
          </a:prstGeom>
          <a:ln w="44450">
            <a:solidFill>
              <a:schemeClr val="accent6">
                <a:alpha val="46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ko-KR" altLang="en-US" dirty="0"/>
          </a:p>
        </p:txBody>
      </p:sp>
      <p:pic>
        <p:nvPicPr>
          <p:cNvPr id="7" name="그림 6" descr="텍스트이(가) 표시된 사진&#10;&#10;자동 생성된 설명">
            <a:extLst>
              <a:ext uri="{FF2B5EF4-FFF2-40B4-BE49-F238E27FC236}">
                <a16:creationId xmlns:a16="http://schemas.microsoft.com/office/drawing/2014/main" id="{D2E9D46D-668A-4401-BE42-6ECCC7260A3F}"/>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419" y="7721670"/>
            <a:ext cx="6477000" cy="1926908"/>
          </a:xfrm>
          <a:prstGeom prst="rect">
            <a:avLst/>
          </a:prstGeom>
        </p:spPr>
      </p:pic>
      <p:pic>
        <p:nvPicPr>
          <p:cNvPr id="10" name="그림 9" descr="텍스트이(가) 표시된 사진&#10;&#10;자동 생성된 설명">
            <a:extLst>
              <a:ext uri="{FF2B5EF4-FFF2-40B4-BE49-F238E27FC236}">
                <a16:creationId xmlns:a16="http://schemas.microsoft.com/office/drawing/2014/main" id="{84CE2A40-4B00-4BAD-86F0-9D961FF5CD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85406" y="7812564"/>
            <a:ext cx="6096000" cy="1361608"/>
          </a:xfrm>
          <a:prstGeom prst="rect">
            <a:avLst/>
          </a:prstGeom>
        </p:spPr>
      </p:pic>
      <p:sp>
        <p:nvSpPr>
          <p:cNvPr id="12" name="직사각형 11">
            <a:extLst>
              <a:ext uri="{FF2B5EF4-FFF2-40B4-BE49-F238E27FC236}">
                <a16:creationId xmlns:a16="http://schemas.microsoft.com/office/drawing/2014/main" id="{CBE6BFAC-1DC3-4C44-8873-C542ECE28AED}"/>
              </a:ext>
            </a:extLst>
          </p:cNvPr>
          <p:cNvSpPr/>
          <p:nvPr/>
        </p:nvSpPr>
        <p:spPr>
          <a:xfrm>
            <a:off x="0" y="9293281"/>
            <a:ext cx="30275213" cy="228600"/>
          </a:xfrm>
          <a:prstGeom prst="rect">
            <a:avLst/>
          </a:prstGeom>
          <a:solidFill>
            <a:srgbClr val="AED369"/>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ko-KR" altLang="en-US" dirty="0"/>
          </a:p>
        </p:txBody>
      </p:sp>
      <p:sp>
        <p:nvSpPr>
          <p:cNvPr id="13" name="TextBox 12">
            <a:extLst>
              <a:ext uri="{FF2B5EF4-FFF2-40B4-BE49-F238E27FC236}">
                <a16:creationId xmlns:a16="http://schemas.microsoft.com/office/drawing/2014/main" id="{8DDBF240-3AD1-4904-ABE6-D6B80644D0FA}"/>
              </a:ext>
            </a:extLst>
          </p:cNvPr>
          <p:cNvSpPr txBox="1"/>
          <p:nvPr/>
        </p:nvSpPr>
        <p:spPr>
          <a:xfrm>
            <a:off x="1181100" y="3688193"/>
            <a:ext cx="27317700" cy="2554545"/>
          </a:xfrm>
          <a:prstGeom prst="rect">
            <a:avLst/>
          </a:prstGeom>
          <a:noFill/>
        </p:spPr>
        <p:txBody>
          <a:bodyPr wrap="square" rtlCol="0">
            <a:spAutoFit/>
          </a:bodyPr>
          <a:lstStyle/>
          <a:p>
            <a:pPr algn="ctr"/>
            <a:r>
              <a:rPr lang="en-US" altLang="ko-KR" sz="8000" b="1" dirty="0">
                <a:latin typeface="KoPubWorld돋움체 Bold" panose="00000800000000000000" pitchFamily="2" charset="-127"/>
                <a:ea typeface="KoPubWorld돋움체 Bold" panose="00000800000000000000" pitchFamily="2" charset="-127"/>
                <a:cs typeface="KoPubWorld돋움체 Bold" panose="00000800000000000000" pitchFamily="2" charset="-127"/>
              </a:rPr>
              <a:t>Implementation of Lossless Decompression Accelerator Based on Inflate Algorithm</a:t>
            </a:r>
            <a:endParaRPr lang="ko-KR" altLang="ko-KR" sz="8000" b="1" dirty="0">
              <a:latin typeface="KoPubWorld돋움체 Bold" panose="00000800000000000000" pitchFamily="2" charset="-127"/>
              <a:ea typeface="KoPubWorld돋움체 Bold" panose="00000800000000000000" pitchFamily="2" charset="-127"/>
              <a:cs typeface="KoPubWorld돋움체 Bold" panose="00000800000000000000" pitchFamily="2" charset="-127"/>
            </a:endParaRPr>
          </a:p>
        </p:txBody>
      </p:sp>
      <p:sp>
        <p:nvSpPr>
          <p:cNvPr id="14" name="모서리가 둥근 직사각형 4">
            <a:extLst>
              <a:ext uri="{FF2B5EF4-FFF2-40B4-BE49-F238E27FC236}">
                <a16:creationId xmlns:a16="http://schemas.microsoft.com/office/drawing/2014/main" id="{7454230A-651C-4993-B9F7-157A03D2B6C5}"/>
              </a:ext>
            </a:extLst>
          </p:cNvPr>
          <p:cNvSpPr/>
          <p:nvPr/>
        </p:nvSpPr>
        <p:spPr>
          <a:xfrm>
            <a:off x="1181100" y="6567511"/>
            <a:ext cx="27317700" cy="1940957"/>
          </a:xfrm>
          <a:prstGeom prst="roundRect">
            <a:avLst/>
          </a:prstGeom>
          <a:noFill/>
          <a:ln w="28575">
            <a:noFill/>
          </a:ln>
          <a:effectLst/>
        </p:spPr>
        <p:txBody>
          <a:bodyPr wrap="square" rtlCol="0">
            <a:spAutoFit/>
          </a:bodyPr>
          <a:lstStyle/>
          <a:p>
            <a:pPr algn="ctr"/>
            <a:r>
              <a:rPr lang="en-US" altLang="ko-KR" sz="3600" dirty="0" err="1">
                <a:solidFill>
                  <a:schemeClr val="tx1"/>
                </a:solidFill>
                <a:latin typeface="KoPub돋움체 Medium" panose="02020603020101020101" pitchFamily="18" charset="-127"/>
                <a:ea typeface="KoPubWorld돋움체 Medium" panose="00000600000000000000"/>
                <a:cs typeface="KoPubWorld돋움체 Medium" panose="00000600000000000000" pitchFamily="2" charset="-127"/>
              </a:rPr>
              <a:t>Gwan</a:t>
            </a:r>
            <a:r>
              <a:rPr lang="en-US" altLang="ko-KR" sz="3600" dirty="0">
                <a:solidFill>
                  <a:schemeClr val="tx1"/>
                </a:solidFill>
                <a:latin typeface="KoPub돋움체 Medium" panose="02020603020101020101" pitchFamily="18" charset="-127"/>
                <a:ea typeface="KoPubWorld돋움체 Medium" panose="00000600000000000000"/>
                <a:cs typeface="KoPubWorld돋움체 Medium" panose="00000600000000000000" pitchFamily="2" charset="-127"/>
              </a:rPr>
              <a:t> </a:t>
            </a:r>
            <a:r>
              <a:rPr lang="en-US" altLang="ko-KR" sz="3600" dirty="0" err="1">
                <a:solidFill>
                  <a:schemeClr val="tx1"/>
                </a:solidFill>
                <a:latin typeface="KoPub돋움체 Medium" panose="02020603020101020101" pitchFamily="18" charset="-127"/>
                <a:ea typeface="KoPubWorld돋움체 Medium" panose="00000600000000000000"/>
                <a:cs typeface="KoPubWorld돋움체 Medium" panose="00000600000000000000" pitchFamily="2" charset="-127"/>
              </a:rPr>
              <a:t>Beom</a:t>
            </a:r>
            <a:r>
              <a:rPr lang="en-US" altLang="ko-KR" sz="3600" dirty="0">
                <a:solidFill>
                  <a:schemeClr val="tx1"/>
                </a:solidFill>
                <a:latin typeface="KoPub돋움체 Medium" panose="02020603020101020101" pitchFamily="18" charset="-127"/>
                <a:ea typeface="KoPubWorld돋움체 Medium" panose="00000600000000000000"/>
                <a:cs typeface="KoPubWorld돋움체 Medium" panose="00000600000000000000" pitchFamily="2" charset="-127"/>
              </a:rPr>
              <a:t> Hwang, Do Young Choi, Chang </a:t>
            </a:r>
            <a:r>
              <a:rPr lang="en-US" altLang="ko-KR" sz="3600" dirty="0" err="1">
                <a:solidFill>
                  <a:schemeClr val="tx1"/>
                </a:solidFill>
                <a:latin typeface="KoPub돋움체 Medium" panose="02020603020101020101" pitchFamily="18" charset="-127"/>
                <a:ea typeface="KoPubWorld돋움체 Medium" panose="00000600000000000000"/>
                <a:cs typeface="KoPubWorld돋움체 Medium" panose="00000600000000000000" pitchFamily="2" charset="-127"/>
              </a:rPr>
              <a:t>Yeop</a:t>
            </a:r>
            <a:r>
              <a:rPr lang="en-US" altLang="ko-KR" sz="3600" dirty="0">
                <a:solidFill>
                  <a:schemeClr val="tx1"/>
                </a:solidFill>
                <a:latin typeface="KoPub돋움체 Medium" panose="02020603020101020101" pitchFamily="18" charset="-127"/>
                <a:ea typeface="KoPubWorld돋움체 Medium" panose="00000600000000000000"/>
                <a:cs typeface="KoPubWorld돋움체 Medium" panose="00000600000000000000" pitchFamily="2" charset="-127"/>
              </a:rPr>
              <a:t> Han, Hyun Woo Oh, Sun </a:t>
            </a:r>
            <a:r>
              <a:rPr lang="en-US" altLang="ko-KR" sz="3600" dirty="0" err="1">
                <a:solidFill>
                  <a:schemeClr val="tx1"/>
                </a:solidFill>
                <a:latin typeface="KoPub돋움체 Medium" panose="02020603020101020101" pitchFamily="18" charset="-127"/>
                <a:ea typeface="KoPubWorld돋움체 Medium" panose="00000600000000000000"/>
                <a:cs typeface="KoPubWorld돋움체 Medium" panose="00000600000000000000" pitchFamily="2" charset="-127"/>
              </a:rPr>
              <a:t>Beom</a:t>
            </a:r>
            <a:r>
              <a:rPr lang="en-US" altLang="ko-KR" sz="3600" dirty="0">
                <a:solidFill>
                  <a:schemeClr val="tx1"/>
                </a:solidFill>
                <a:latin typeface="KoPub돋움체 Medium" panose="02020603020101020101" pitchFamily="18" charset="-127"/>
                <a:ea typeface="KoPubWorld돋움체 Medium" panose="00000600000000000000"/>
                <a:cs typeface="KoPubWorld돋움체 Medium" panose="00000600000000000000" pitchFamily="2" charset="-127"/>
              </a:rPr>
              <a:t> Kwon, and Seung </a:t>
            </a:r>
            <a:r>
              <a:rPr lang="en-US" altLang="ko-KR" sz="3600" dirty="0" err="1">
                <a:solidFill>
                  <a:schemeClr val="tx1"/>
                </a:solidFill>
                <a:latin typeface="KoPub돋움체 Medium" panose="02020603020101020101" pitchFamily="18" charset="-127"/>
                <a:ea typeface="KoPubWorld돋움체 Medium" panose="00000600000000000000"/>
                <a:cs typeface="KoPubWorld돋움체 Medium" panose="00000600000000000000" pitchFamily="2" charset="-127"/>
              </a:rPr>
              <a:t>Eun</a:t>
            </a:r>
            <a:r>
              <a:rPr lang="en-US" altLang="ko-KR" sz="3600" dirty="0">
                <a:solidFill>
                  <a:schemeClr val="tx1"/>
                </a:solidFill>
                <a:latin typeface="KoPub돋움체 Medium" panose="02020603020101020101" pitchFamily="18" charset="-127"/>
                <a:ea typeface="KoPubWorld돋움체 Medium" panose="00000600000000000000"/>
                <a:cs typeface="KoPubWorld돋움체 Medium" panose="00000600000000000000" pitchFamily="2" charset="-127"/>
              </a:rPr>
              <a:t> Lee</a:t>
            </a:r>
          </a:p>
          <a:p>
            <a:pPr algn="ctr"/>
            <a:r>
              <a:rPr lang="en-US" altLang="ko-KR" sz="3600" dirty="0">
                <a:solidFill>
                  <a:schemeClr val="tx1"/>
                </a:solidFill>
                <a:latin typeface="KoPub돋움체 Medium" panose="02020603020101020101" pitchFamily="18" charset="-127"/>
                <a:ea typeface="KoPubWorld돋움체 Medium" panose="00000600000000000000"/>
                <a:cs typeface="KoPubWorld돋움체 Medium" panose="00000600000000000000" pitchFamily="2" charset="-127"/>
              </a:rPr>
              <a:t>Dept. of Electr</a:t>
            </a:r>
            <a:r>
              <a:rPr lang="en-US" altLang="ko-KR" sz="3600" dirty="0">
                <a:latin typeface="KoPub돋움체 Medium" panose="02020603020101020101" pitchFamily="18" charset="-127"/>
                <a:ea typeface="KoPubWorld돋움체 Medium" panose="00000600000000000000"/>
                <a:cs typeface="KoPubWorld돋움체 Medium" panose="00000600000000000000" pitchFamily="2" charset="-127"/>
              </a:rPr>
              <a:t>ical </a:t>
            </a:r>
            <a:r>
              <a:rPr lang="en-US" altLang="ko-KR" sz="3600" dirty="0">
                <a:solidFill>
                  <a:schemeClr val="tx1"/>
                </a:solidFill>
                <a:latin typeface="KoPub돋움체 Medium" panose="02020603020101020101" pitchFamily="18" charset="-127"/>
                <a:ea typeface="KoPubWorld돋움체 Medium" panose="00000600000000000000"/>
                <a:cs typeface="KoPubWorld돋움체 Medium" panose="00000600000000000000" pitchFamily="2" charset="-127"/>
              </a:rPr>
              <a:t>Engineering</a:t>
            </a:r>
          </a:p>
          <a:p>
            <a:pPr algn="ctr"/>
            <a:r>
              <a:rPr lang="en-US" altLang="ko-KR" sz="3600" dirty="0">
                <a:solidFill>
                  <a:schemeClr val="tx1"/>
                </a:solidFill>
                <a:latin typeface="KoPub돋움체 Medium" panose="02020603020101020101" pitchFamily="18" charset="-127"/>
                <a:ea typeface="KoPubWorld돋움체 Medium" panose="00000600000000000000"/>
                <a:cs typeface="KoPubWorld돋움체 Medium" panose="00000600000000000000" pitchFamily="2" charset="-127"/>
              </a:rPr>
              <a:t>Seoul National University of Science and Technology</a:t>
            </a:r>
          </a:p>
        </p:txBody>
      </p:sp>
      <p:sp>
        <p:nvSpPr>
          <p:cNvPr id="16" name="TextBox 15">
            <a:extLst>
              <a:ext uri="{FF2B5EF4-FFF2-40B4-BE49-F238E27FC236}">
                <a16:creationId xmlns:a16="http://schemas.microsoft.com/office/drawing/2014/main" id="{430387C8-AA6B-4378-91CB-5A85393D9E06}"/>
              </a:ext>
            </a:extLst>
          </p:cNvPr>
          <p:cNvSpPr txBox="1"/>
          <p:nvPr/>
        </p:nvSpPr>
        <p:spPr>
          <a:xfrm>
            <a:off x="787864" y="9699988"/>
            <a:ext cx="14016302" cy="1015663"/>
          </a:xfrm>
          <a:prstGeom prst="rect">
            <a:avLst/>
          </a:prstGeom>
          <a:noFill/>
          <a:ln w="28575">
            <a:noFill/>
          </a:ln>
          <a:effectLst/>
        </p:spPr>
        <p:txBody>
          <a:bodyPr wrap="square" rtlCol="0">
            <a:spAutoFit/>
          </a:bodyPr>
          <a:lstStyle/>
          <a:p>
            <a:r>
              <a:rPr lang="en-US" altLang="ko-KR" sz="6000" b="1" dirty="0">
                <a:solidFill>
                  <a:schemeClr val="accent6">
                    <a:lumMod val="75000"/>
                  </a:schemeClr>
                </a:solidFill>
              </a:rPr>
              <a:t>Abstract</a:t>
            </a:r>
            <a:endParaRPr lang="ko-KR" altLang="en-US" sz="6000" b="1" dirty="0">
              <a:solidFill>
                <a:schemeClr val="accent6">
                  <a:lumMod val="75000"/>
                </a:schemeClr>
              </a:solidFill>
            </a:endParaRPr>
          </a:p>
        </p:txBody>
      </p:sp>
      <p:sp>
        <p:nvSpPr>
          <p:cNvPr id="17" name="TextBox 16">
            <a:extLst>
              <a:ext uri="{FF2B5EF4-FFF2-40B4-BE49-F238E27FC236}">
                <a16:creationId xmlns:a16="http://schemas.microsoft.com/office/drawing/2014/main" id="{E6ACD41C-D75D-47F6-BA94-00BCC05E7124}"/>
              </a:ext>
            </a:extLst>
          </p:cNvPr>
          <p:cNvSpPr txBox="1"/>
          <p:nvPr/>
        </p:nvSpPr>
        <p:spPr>
          <a:xfrm>
            <a:off x="787864" y="10658268"/>
            <a:ext cx="14016303" cy="6247864"/>
          </a:xfrm>
          <a:prstGeom prst="rect">
            <a:avLst/>
          </a:prstGeom>
          <a:noFill/>
          <a:ln w="28575">
            <a:noFill/>
          </a:ln>
          <a:effectLst/>
        </p:spPr>
        <p:txBody>
          <a:bodyPr wrap="square" rtlCol="0">
            <a:spAutoFit/>
          </a:bodyPr>
          <a:lstStyle>
            <a:defPPr>
              <a:defRPr lang="ko-KR"/>
            </a:defPPr>
            <a:lvl1pPr algn="just">
              <a:defRPr sz="4000">
                <a:latin typeface="KoPubWorld돋움체 Medium" panose="00000600000000000000" pitchFamily="2" charset="-127"/>
                <a:ea typeface="KoPubWorld돋움체 Medium" panose="00000600000000000000" pitchFamily="2" charset="-127"/>
                <a:cs typeface="KoPubWorld돋움체 Medium" panose="00000600000000000000" pitchFamily="2" charset="-127"/>
              </a:defRPr>
            </a:lvl1pPr>
          </a:lstStyle>
          <a:p>
            <a:r>
              <a:rPr lang="en-US" altLang="ko-KR" dirty="0"/>
              <a:t>   We propose the lossless decompression accelerator based on inflate algorithm. We aimed to design the inflate core that decodes the deflate format with an appropriate trade-off. The inflate core enhances the processing speed of the inflate process by means of pipelining and the specified bitwise operation. The accelerator with the bus interface is combined with system peripherals to reduce the workload of the main processor. We fabricated the accelerator with Samsung 65 nm RFCMOS technology. Our design operates in 1.8V, 50MHz. Our circuit type is Digital.</a:t>
            </a:r>
          </a:p>
        </p:txBody>
      </p:sp>
      <p:sp>
        <p:nvSpPr>
          <p:cNvPr id="19" name="TextBox 18">
            <a:extLst>
              <a:ext uri="{FF2B5EF4-FFF2-40B4-BE49-F238E27FC236}">
                <a16:creationId xmlns:a16="http://schemas.microsoft.com/office/drawing/2014/main" id="{06BC120D-3A18-4D7E-A057-46CB96303CF4}"/>
              </a:ext>
            </a:extLst>
          </p:cNvPr>
          <p:cNvSpPr txBox="1"/>
          <p:nvPr/>
        </p:nvSpPr>
        <p:spPr>
          <a:xfrm>
            <a:off x="787863" y="24259510"/>
            <a:ext cx="13739305" cy="1015663"/>
          </a:xfrm>
          <a:prstGeom prst="rect">
            <a:avLst/>
          </a:prstGeom>
          <a:noFill/>
          <a:ln w="28575">
            <a:noFill/>
          </a:ln>
          <a:effectLst/>
        </p:spPr>
        <p:txBody>
          <a:bodyPr wrap="square" rtlCol="0">
            <a:spAutoFit/>
          </a:bodyPr>
          <a:lstStyle/>
          <a:p>
            <a:r>
              <a:rPr lang="en-US" altLang="ko-KR" sz="6000" b="1" dirty="0">
                <a:solidFill>
                  <a:schemeClr val="accent6">
                    <a:lumMod val="75000"/>
                  </a:schemeClr>
                </a:solidFill>
              </a:rPr>
              <a:t>Decompression Accelerator</a:t>
            </a:r>
            <a:endParaRPr lang="ko-KR" altLang="en-US" sz="6000" b="1" dirty="0">
              <a:solidFill>
                <a:schemeClr val="accent6">
                  <a:lumMod val="75000"/>
                </a:schemeClr>
              </a:solidFill>
            </a:endParaRPr>
          </a:p>
        </p:txBody>
      </p:sp>
      <p:pic>
        <p:nvPicPr>
          <p:cNvPr id="20" name="그림 19">
            <a:extLst>
              <a:ext uri="{FF2B5EF4-FFF2-40B4-BE49-F238E27FC236}">
                <a16:creationId xmlns:a16="http://schemas.microsoft.com/office/drawing/2014/main" id="{67C28B1A-5BDD-4E01-B098-3E762546D1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2129" y="25304246"/>
            <a:ext cx="13535040" cy="7049156"/>
          </a:xfrm>
          <a:prstGeom prst="rect">
            <a:avLst/>
          </a:prstGeom>
        </p:spPr>
      </p:pic>
      <p:sp>
        <p:nvSpPr>
          <p:cNvPr id="22" name="TextBox 21">
            <a:extLst>
              <a:ext uri="{FF2B5EF4-FFF2-40B4-BE49-F238E27FC236}">
                <a16:creationId xmlns:a16="http://schemas.microsoft.com/office/drawing/2014/main" id="{716ACA61-295F-42C1-8DAC-E213F3E4F86C}"/>
              </a:ext>
            </a:extLst>
          </p:cNvPr>
          <p:cNvSpPr txBox="1"/>
          <p:nvPr/>
        </p:nvSpPr>
        <p:spPr>
          <a:xfrm>
            <a:off x="15618405" y="38309708"/>
            <a:ext cx="13809816" cy="1015663"/>
          </a:xfrm>
          <a:prstGeom prst="rect">
            <a:avLst/>
          </a:prstGeom>
          <a:noFill/>
          <a:ln w="28575">
            <a:noFill/>
          </a:ln>
          <a:effectLst/>
        </p:spPr>
        <p:txBody>
          <a:bodyPr wrap="square" rtlCol="0">
            <a:spAutoFit/>
          </a:bodyPr>
          <a:lstStyle/>
          <a:p>
            <a:r>
              <a:rPr lang="en-US" altLang="ko-KR" sz="6000" b="1" dirty="0">
                <a:solidFill>
                  <a:schemeClr val="accent6">
                    <a:lumMod val="75000"/>
                  </a:schemeClr>
                </a:solidFill>
              </a:rPr>
              <a:t>Acknowledgment</a:t>
            </a:r>
            <a:endParaRPr lang="ko-KR" altLang="en-US" sz="6000" b="1" dirty="0">
              <a:solidFill>
                <a:schemeClr val="accent6">
                  <a:lumMod val="75000"/>
                </a:schemeClr>
              </a:solidFill>
            </a:endParaRPr>
          </a:p>
        </p:txBody>
      </p:sp>
      <p:sp>
        <p:nvSpPr>
          <p:cNvPr id="23" name="TextBox 22">
            <a:extLst>
              <a:ext uri="{FF2B5EF4-FFF2-40B4-BE49-F238E27FC236}">
                <a16:creationId xmlns:a16="http://schemas.microsoft.com/office/drawing/2014/main" id="{53BCB8DB-2A65-405C-BC29-1EB603EBB80A}"/>
              </a:ext>
            </a:extLst>
          </p:cNvPr>
          <p:cNvSpPr txBox="1"/>
          <p:nvPr/>
        </p:nvSpPr>
        <p:spPr>
          <a:xfrm>
            <a:off x="15618405" y="39294299"/>
            <a:ext cx="13809821" cy="1323439"/>
          </a:xfrm>
          <a:prstGeom prst="rect">
            <a:avLst/>
          </a:prstGeom>
          <a:noFill/>
          <a:ln w="28575">
            <a:noFill/>
          </a:ln>
          <a:effectLst/>
        </p:spPr>
        <p:txBody>
          <a:bodyPr wrap="square" rtlCol="0">
            <a:spAutoFit/>
          </a:bodyPr>
          <a:lstStyle>
            <a:defPPr>
              <a:defRPr lang="ko-KR"/>
            </a:defPPr>
            <a:lvl1pPr algn="just">
              <a:defRPr sz="4000">
                <a:latin typeface="KoPubWorld돋움체 Medium" panose="00000600000000000000" pitchFamily="2" charset="-127"/>
                <a:ea typeface="KoPubWorld돋움체 Medium" panose="00000600000000000000" pitchFamily="2" charset="-127"/>
                <a:cs typeface="KoPubWorld돋움체 Medium" panose="00000600000000000000" pitchFamily="2" charset="-127"/>
              </a:defRPr>
            </a:lvl1pPr>
          </a:lstStyle>
          <a:p>
            <a:r>
              <a:rPr lang="en-US" altLang="ko-KR" dirty="0"/>
              <a:t>   The chip fabrication and EDA tool were supported by the IC Design Education Center (IDEC), Korea.</a:t>
            </a:r>
          </a:p>
        </p:txBody>
      </p:sp>
      <p:sp>
        <p:nvSpPr>
          <p:cNvPr id="25" name="TextBox 24">
            <a:extLst>
              <a:ext uri="{FF2B5EF4-FFF2-40B4-BE49-F238E27FC236}">
                <a16:creationId xmlns:a16="http://schemas.microsoft.com/office/drawing/2014/main" id="{220FD1FB-1896-4E1E-A369-513DFB135925}"/>
              </a:ext>
            </a:extLst>
          </p:cNvPr>
          <p:cNvSpPr txBox="1"/>
          <p:nvPr/>
        </p:nvSpPr>
        <p:spPr>
          <a:xfrm>
            <a:off x="15618405" y="22983492"/>
            <a:ext cx="13809817" cy="1015663"/>
          </a:xfrm>
          <a:prstGeom prst="rect">
            <a:avLst/>
          </a:prstGeom>
          <a:noFill/>
          <a:ln w="28575">
            <a:noFill/>
          </a:ln>
          <a:effectLst/>
        </p:spPr>
        <p:txBody>
          <a:bodyPr wrap="square" rtlCol="0">
            <a:spAutoFit/>
          </a:bodyPr>
          <a:lstStyle/>
          <a:p>
            <a:r>
              <a:rPr lang="en-US" altLang="ko-KR" sz="6000" b="1" dirty="0">
                <a:solidFill>
                  <a:schemeClr val="accent6">
                    <a:lumMod val="75000"/>
                  </a:schemeClr>
                </a:solidFill>
              </a:rPr>
              <a:t>Chip Implementation</a:t>
            </a:r>
            <a:endParaRPr lang="ko-KR" altLang="en-US" sz="6000" b="1" dirty="0">
              <a:solidFill>
                <a:schemeClr val="accent6">
                  <a:lumMod val="75000"/>
                </a:schemeClr>
              </a:solidFill>
            </a:endParaRPr>
          </a:p>
        </p:txBody>
      </p:sp>
      <p:sp>
        <p:nvSpPr>
          <p:cNvPr id="27" name="TextBox 26">
            <a:extLst>
              <a:ext uri="{FF2B5EF4-FFF2-40B4-BE49-F238E27FC236}">
                <a16:creationId xmlns:a16="http://schemas.microsoft.com/office/drawing/2014/main" id="{0C1F87EF-DE38-4F60-8D08-C61A812E30E8}"/>
              </a:ext>
            </a:extLst>
          </p:cNvPr>
          <p:cNvSpPr txBox="1"/>
          <p:nvPr/>
        </p:nvSpPr>
        <p:spPr>
          <a:xfrm>
            <a:off x="15618404" y="9698470"/>
            <a:ext cx="13809819" cy="1015663"/>
          </a:xfrm>
          <a:prstGeom prst="rect">
            <a:avLst/>
          </a:prstGeom>
          <a:noFill/>
          <a:ln w="28575">
            <a:noFill/>
          </a:ln>
          <a:effectLst/>
        </p:spPr>
        <p:txBody>
          <a:bodyPr wrap="square" rtlCol="0">
            <a:spAutoFit/>
          </a:bodyPr>
          <a:lstStyle/>
          <a:p>
            <a:r>
              <a:rPr lang="en-US" altLang="ko-KR" sz="6000" b="1" dirty="0">
                <a:solidFill>
                  <a:schemeClr val="accent6">
                    <a:lumMod val="75000"/>
                  </a:schemeClr>
                </a:solidFill>
              </a:rPr>
              <a:t>Chip Verification</a:t>
            </a:r>
            <a:endParaRPr lang="ko-KR" altLang="en-US" sz="6000" b="1" dirty="0">
              <a:solidFill>
                <a:schemeClr val="accent6">
                  <a:lumMod val="75000"/>
                </a:schemeClr>
              </a:solidFill>
            </a:endParaRPr>
          </a:p>
        </p:txBody>
      </p:sp>
      <p:sp>
        <p:nvSpPr>
          <p:cNvPr id="28" name="TextBox 27">
            <a:extLst>
              <a:ext uri="{FF2B5EF4-FFF2-40B4-BE49-F238E27FC236}">
                <a16:creationId xmlns:a16="http://schemas.microsoft.com/office/drawing/2014/main" id="{938557A9-B701-4ACC-A096-F6BDD6E77832}"/>
              </a:ext>
            </a:extLst>
          </p:cNvPr>
          <p:cNvSpPr txBox="1"/>
          <p:nvPr/>
        </p:nvSpPr>
        <p:spPr>
          <a:xfrm>
            <a:off x="1143000" y="23037320"/>
            <a:ext cx="13233296" cy="707886"/>
          </a:xfrm>
          <a:prstGeom prst="rect">
            <a:avLst/>
          </a:prstGeom>
          <a:noFill/>
          <a:ln w="28575">
            <a:noFill/>
          </a:ln>
          <a:effectLst/>
        </p:spPr>
        <p:txBody>
          <a:bodyPr wrap="square" rtlCol="0">
            <a:spAutoFit/>
          </a:bodyPr>
          <a:lstStyle>
            <a:defPPr>
              <a:defRPr lang="ko-KR"/>
            </a:defPPr>
            <a:lvl1pPr algn="just">
              <a:defRPr sz="4000">
                <a:latin typeface="KoPubWorld돋움체 Medium" panose="00000600000000000000" pitchFamily="2" charset="-127"/>
                <a:ea typeface="KoPubWorld돋움체 Medium" panose="00000600000000000000" pitchFamily="2" charset="-127"/>
                <a:cs typeface="KoPubWorld돋움체 Medium" panose="00000600000000000000" pitchFamily="2" charset="-127"/>
              </a:defRPr>
            </a:lvl1pPr>
          </a:lstStyle>
          <a:p>
            <a:pPr algn="ctr"/>
            <a:r>
              <a:rPr lang="en-US" altLang="ko-KR" b="1" dirty="0"/>
              <a:t>[ZLIB format architecture]</a:t>
            </a:r>
            <a:endParaRPr lang="ko-KR" altLang="en-US" b="1" dirty="0"/>
          </a:p>
        </p:txBody>
      </p:sp>
      <p:sp>
        <p:nvSpPr>
          <p:cNvPr id="29" name="TextBox 28">
            <a:extLst>
              <a:ext uri="{FF2B5EF4-FFF2-40B4-BE49-F238E27FC236}">
                <a16:creationId xmlns:a16="http://schemas.microsoft.com/office/drawing/2014/main" id="{87809754-A3D8-4097-99BA-93F4DB918BB2}"/>
              </a:ext>
            </a:extLst>
          </p:cNvPr>
          <p:cNvSpPr txBox="1"/>
          <p:nvPr/>
        </p:nvSpPr>
        <p:spPr>
          <a:xfrm>
            <a:off x="1143000" y="32555892"/>
            <a:ext cx="13233296" cy="707886"/>
          </a:xfrm>
          <a:prstGeom prst="rect">
            <a:avLst/>
          </a:prstGeom>
          <a:noFill/>
          <a:ln w="28575">
            <a:noFill/>
          </a:ln>
          <a:effectLst/>
        </p:spPr>
        <p:txBody>
          <a:bodyPr wrap="square" rtlCol="0">
            <a:spAutoFit/>
          </a:bodyPr>
          <a:lstStyle>
            <a:defPPr>
              <a:defRPr lang="ko-KR"/>
            </a:defPPr>
            <a:lvl1pPr algn="just">
              <a:defRPr sz="4000">
                <a:latin typeface="KoPubWorld돋움체 Medium" panose="00000600000000000000" pitchFamily="2" charset="-127"/>
                <a:ea typeface="KoPubWorld돋움체 Medium" panose="00000600000000000000" pitchFamily="2" charset="-127"/>
                <a:cs typeface="KoPubWorld돋움체 Medium" panose="00000600000000000000" pitchFamily="2" charset="-127"/>
              </a:defRPr>
            </a:lvl1pPr>
          </a:lstStyle>
          <a:p>
            <a:pPr algn="ctr"/>
            <a:r>
              <a:rPr lang="en-US" altLang="ko-KR" b="1" dirty="0"/>
              <a:t>[Block diagram of decompression accelerator]</a:t>
            </a:r>
            <a:endParaRPr lang="ko-KR" altLang="en-US" b="1" dirty="0"/>
          </a:p>
        </p:txBody>
      </p:sp>
      <p:sp>
        <p:nvSpPr>
          <p:cNvPr id="30" name="TextBox 29">
            <a:extLst>
              <a:ext uri="{FF2B5EF4-FFF2-40B4-BE49-F238E27FC236}">
                <a16:creationId xmlns:a16="http://schemas.microsoft.com/office/drawing/2014/main" id="{49B5045D-B0E2-4007-9011-339CA079852F}"/>
              </a:ext>
            </a:extLst>
          </p:cNvPr>
          <p:cNvSpPr txBox="1"/>
          <p:nvPr/>
        </p:nvSpPr>
        <p:spPr>
          <a:xfrm>
            <a:off x="766844" y="33390625"/>
            <a:ext cx="14058343" cy="7478970"/>
          </a:xfrm>
          <a:prstGeom prst="rect">
            <a:avLst/>
          </a:prstGeom>
          <a:noFill/>
          <a:ln w="28575">
            <a:noFill/>
          </a:ln>
          <a:effectLst/>
        </p:spPr>
        <p:txBody>
          <a:bodyPr wrap="square" rtlCol="0">
            <a:spAutoFit/>
          </a:bodyPr>
          <a:lstStyle>
            <a:defPPr>
              <a:defRPr lang="ko-KR"/>
            </a:defPPr>
            <a:lvl1pPr algn="just">
              <a:defRPr sz="4000">
                <a:latin typeface="KoPubWorld돋움체 Medium" panose="00000600000000000000" pitchFamily="2" charset="-127"/>
                <a:ea typeface="KoPubWorld돋움체 Medium" panose="00000600000000000000" pitchFamily="2" charset="-127"/>
                <a:cs typeface="KoPubWorld돋움체 Medium" panose="00000600000000000000" pitchFamily="2" charset="-127"/>
              </a:defRPr>
            </a:lvl1pPr>
          </a:lstStyle>
          <a:p>
            <a:r>
              <a:rPr lang="en-US" altLang="ko-KR" dirty="0"/>
              <a:t>   The decompression accelerator based on the inflate algorithm consists of the Configuration, Pre-processing, Decompression, and Post-processing domain. The pre-processing domain aligns the boundary with 32-bit unit for the compatibility with system bus data input. In the Decompression domain, the decompression is performed by receiving input data from the parser module in nine-bit unit. The post-processing domain performs read/write operation to the window memory according to the data of the previous domain. Moreover, the post-processing domain  outputs raw data to the external memory in 32-byte unit.</a:t>
            </a:r>
            <a:endParaRPr lang="ko-KR" altLang="ko-KR" dirty="0"/>
          </a:p>
        </p:txBody>
      </p:sp>
      <p:pic>
        <p:nvPicPr>
          <p:cNvPr id="34" name="그림 33">
            <a:extLst>
              <a:ext uri="{FF2B5EF4-FFF2-40B4-BE49-F238E27FC236}">
                <a16:creationId xmlns:a16="http://schemas.microsoft.com/office/drawing/2014/main" id="{0AC83F7A-F0DB-416A-B2CD-32D929A8EC0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626117" y="24250689"/>
            <a:ext cx="7675956" cy="3827024"/>
          </a:xfrm>
          <a:prstGeom prst="rect">
            <a:avLst/>
          </a:prstGeom>
        </p:spPr>
      </p:pic>
      <p:sp>
        <p:nvSpPr>
          <p:cNvPr id="35" name="TextBox 34">
            <a:extLst>
              <a:ext uri="{FF2B5EF4-FFF2-40B4-BE49-F238E27FC236}">
                <a16:creationId xmlns:a16="http://schemas.microsoft.com/office/drawing/2014/main" id="{CBE6CB8B-9C64-4F50-9A72-D5427B56BB31}"/>
              </a:ext>
            </a:extLst>
          </p:cNvPr>
          <p:cNvSpPr txBox="1"/>
          <p:nvPr/>
        </p:nvSpPr>
        <p:spPr>
          <a:xfrm>
            <a:off x="15618406" y="10659600"/>
            <a:ext cx="13809820" cy="4401205"/>
          </a:xfrm>
          <a:prstGeom prst="rect">
            <a:avLst/>
          </a:prstGeom>
          <a:noFill/>
          <a:ln w="28575">
            <a:noFill/>
          </a:ln>
          <a:effectLst/>
        </p:spPr>
        <p:txBody>
          <a:bodyPr wrap="square" rtlCol="0">
            <a:spAutoFit/>
          </a:bodyPr>
          <a:lstStyle>
            <a:defPPr>
              <a:defRPr lang="ko-KR"/>
            </a:defPPr>
            <a:lvl1pPr algn="just">
              <a:defRPr sz="4000">
                <a:latin typeface="KoPubWorld돋움체 Medium" panose="00000600000000000000" pitchFamily="2" charset="-127"/>
                <a:ea typeface="KoPubWorld돋움체 Medium" panose="00000600000000000000" pitchFamily="2" charset="-127"/>
                <a:cs typeface="KoPubWorld돋움체 Medium" panose="00000600000000000000" pitchFamily="2" charset="-127"/>
              </a:defRPr>
            </a:lvl1pPr>
          </a:lstStyle>
          <a:p>
            <a:r>
              <a:rPr lang="en-US" altLang="ko-KR" dirty="0"/>
              <a:t>   The verification environment consists of the host PC and the prototype PCB including the STHGB with serial port. We utilized MATLAB R2020b for serial </a:t>
            </a:r>
            <a:r>
              <a:rPr lang="en-US" altLang="ko-KR" dirty="0" err="1"/>
              <a:t>communi</a:t>
            </a:r>
            <a:r>
              <a:rPr lang="en-US" altLang="ko-KR" dirty="0"/>
              <a:t>-cation and software verification. However, we analyzed that the outputs of the STHGB were not matched with the software decompression result. We will debug the exact issue and improve our system.</a:t>
            </a:r>
          </a:p>
        </p:txBody>
      </p:sp>
      <p:sp>
        <p:nvSpPr>
          <p:cNvPr id="37" name="TextBox 36">
            <a:extLst>
              <a:ext uri="{FF2B5EF4-FFF2-40B4-BE49-F238E27FC236}">
                <a16:creationId xmlns:a16="http://schemas.microsoft.com/office/drawing/2014/main" id="{4C8B591E-B5B0-4F9B-8B3D-8EA2C31709D2}"/>
              </a:ext>
            </a:extLst>
          </p:cNvPr>
          <p:cNvSpPr txBox="1"/>
          <p:nvPr/>
        </p:nvSpPr>
        <p:spPr>
          <a:xfrm>
            <a:off x="15411925" y="21904049"/>
            <a:ext cx="14016301" cy="707886"/>
          </a:xfrm>
          <a:prstGeom prst="rect">
            <a:avLst/>
          </a:prstGeom>
          <a:noFill/>
          <a:ln w="28575">
            <a:noFill/>
          </a:ln>
          <a:effectLst/>
        </p:spPr>
        <p:txBody>
          <a:bodyPr wrap="square" rtlCol="0">
            <a:spAutoFit/>
          </a:bodyPr>
          <a:lstStyle>
            <a:defPPr>
              <a:defRPr lang="ko-KR"/>
            </a:defPPr>
            <a:lvl1pPr algn="just">
              <a:defRPr sz="4000">
                <a:latin typeface="KoPubWorld돋움체 Medium" panose="00000600000000000000" pitchFamily="2" charset="-127"/>
                <a:ea typeface="KoPubWorld돋움체 Medium" panose="00000600000000000000" pitchFamily="2" charset="-127"/>
                <a:cs typeface="KoPubWorld돋움체 Medium" panose="00000600000000000000" pitchFamily="2" charset="-127"/>
              </a:defRPr>
            </a:lvl1pPr>
          </a:lstStyle>
          <a:p>
            <a:pPr algn="ctr"/>
            <a:r>
              <a:rPr lang="en-US" altLang="ko-KR" b="1" dirty="0"/>
              <a:t>[Verification environment]</a:t>
            </a:r>
            <a:endParaRPr lang="ko-KR" altLang="en-US" b="1" dirty="0"/>
          </a:p>
        </p:txBody>
      </p:sp>
      <p:graphicFrame>
        <p:nvGraphicFramePr>
          <p:cNvPr id="39" name="표 35">
            <a:extLst>
              <a:ext uri="{FF2B5EF4-FFF2-40B4-BE49-F238E27FC236}">
                <a16:creationId xmlns:a16="http://schemas.microsoft.com/office/drawing/2014/main" id="{282AFB5A-8DF3-4867-8E91-A8EFA07773DC}"/>
              </a:ext>
            </a:extLst>
          </p:cNvPr>
          <p:cNvGraphicFramePr>
            <a:graphicFrameLocks noGrp="1"/>
          </p:cNvGraphicFramePr>
          <p:nvPr>
            <p:extLst>
              <p:ext uri="{D42A27DB-BD31-4B8C-83A1-F6EECF244321}">
                <p14:modId xmlns:p14="http://schemas.microsoft.com/office/powerpoint/2010/main" val="279979315"/>
              </p:ext>
            </p:extLst>
          </p:nvPr>
        </p:nvGraphicFramePr>
        <p:xfrm>
          <a:off x="17602200" y="29263764"/>
          <a:ext cx="9582606" cy="3261360"/>
        </p:xfrm>
        <a:graphic>
          <a:graphicData uri="http://schemas.openxmlformats.org/drawingml/2006/table">
            <a:tbl>
              <a:tblPr firstRow="1" bandRow="1">
                <a:tableStyleId>{2A488322-F2BA-4B5B-9748-0D474271808F}</a:tableStyleId>
              </a:tblPr>
              <a:tblGrid>
                <a:gridCol w="5086350">
                  <a:extLst>
                    <a:ext uri="{9D8B030D-6E8A-4147-A177-3AD203B41FA5}">
                      <a16:colId xmlns:a16="http://schemas.microsoft.com/office/drawing/2014/main" val="1103191829"/>
                    </a:ext>
                  </a:extLst>
                </a:gridCol>
                <a:gridCol w="4496256">
                  <a:extLst>
                    <a:ext uri="{9D8B030D-6E8A-4147-A177-3AD203B41FA5}">
                      <a16:colId xmlns:a16="http://schemas.microsoft.com/office/drawing/2014/main" val="2739685751"/>
                    </a:ext>
                  </a:extLst>
                </a:gridCol>
              </a:tblGrid>
              <a:tr h="647441">
                <a:tc gridSpan="2">
                  <a:txBody>
                    <a:bodyPr/>
                    <a:lstStyle/>
                    <a:p>
                      <a:pPr algn="ctr" latinLnBrk="1"/>
                      <a:r>
                        <a:rPr lang="en-US" altLang="ko-KR" sz="4000" dirty="0"/>
                        <a:t>Chip Specification</a:t>
                      </a:r>
                      <a:endParaRPr lang="ko-KR" altLang="en-US" sz="4000" dirty="0"/>
                    </a:p>
                  </a:txBody>
                  <a:tcPr>
                    <a:lnL>
                      <a:noFill/>
                    </a:lnL>
                    <a:lnR>
                      <a:noFill/>
                    </a:lnR>
                    <a:lnT w="25400" cmpd="sng">
                      <a:noFill/>
                    </a:lnT>
                    <a:lnB w="25400" cmpd="sng">
                      <a:noFill/>
                    </a:lnB>
                    <a:lnTlToBr w="12700" cmpd="sng">
                      <a:noFill/>
                      <a:prstDash val="solid"/>
                    </a:lnTlToBr>
                    <a:lnBlToTr w="12700" cmpd="sng">
                      <a:noFill/>
                      <a:prstDash val="solid"/>
                    </a:lnBlToTr>
                  </a:tcPr>
                </a:tc>
                <a:tc hMerge="1">
                  <a:txBody>
                    <a:bodyPr/>
                    <a:lstStyle/>
                    <a:p>
                      <a:pPr algn="ctr" latinLnBrk="1"/>
                      <a:endParaRPr lang="ko-KR" altLang="en-US" dirty="0"/>
                    </a:p>
                  </a:txBody>
                  <a:tcPr/>
                </a:tc>
                <a:extLst>
                  <a:ext uri="{0D108BD9-81ED-4DB2-BD59-A6C34878D82A}">
                    <a16:rowId xmlns:a16="http://schemas.microsoft.com/office/drawing/2014/main" val="3177805786"/>
                  </a:ext>
                </a:extLst>
              </a:tr>
              <a:tr h="540143">
                <a:tc>
                  <a:txBody>
                    <a:bodyPr/>
                    <a:lstStyle/>
                    <a:p>
                      <a:pPr algn="ctr" latinLnBrk="1"/>
                      <a:r>
                        <a:rPr lang="en-US" altLang="ko-KR" sz="3600" kern="1200" dirty="0">
                          <a:solidFill>
                            <a:schemeClr val="tx1"/>
                          </a:solidFill>
                        </a:rPr>
                        <a:t>Technology</a:t>
                      </a:r>
                      <a:endParaRPr lang="ko-KR" altLang="en-US" sz="3600" kern="1200" dirty="0">
                        <a:solidFill>
                          <a:schemeClr val="tx1"/>
                        </a:solidFill>
                        <a:latin typeface="+mn-lt"/>
                        <a:ea typeface="+mn-ea"/>
                        <a:cs typeface="+mn-cs"/>
                      </a:endParaRPr>
                    </a:p>
                  </a:txBody>
                  <a:tcPr>
                    <a:lnL>
                      <a:noFill/>
                    </a:lnL>
                    <a:lnR>
                      <a:noFill/>
                    </a:lnR>
                    <a:lnT w="25400" cmpd="sng">
                      <a:noFill/>
                    </a:lnT>
                    <a:lnB>
                      <a:noFill/>
                    </a:lnB>
                    <a:lnTlToBr w="12700" cmpd="sng">
                      <a:noFill/>
                      <a:prstDash val="solid"/>
                    </a:lnTlToBr>
                    <a:lnBlToTr w="12700" cmpd="sng">
                      <a:noFill/>
                      <a:prstDash val="solid"/>
                    </a:lnBlToTr>
                  </a:tcPr>
                </a:tc>
                <a:tc>
                  <a:txBody>
                    <a:bodyPr/>
                    <a:lstStyle/>
                    <a:p>
                      <a:pPr algn="ctr" latinLnBrk="1"/>
                      <a:r>
                        <a:rPr lang="en-US" altLang="ko-KR" sz="3600" kern="1200" dirty="0">
                          <a:solidFill>
                            <a:schemeClr val="tx1"/>
                          </a:solidFill>
                        </a:rPr>
                        <a:t>65nm RFCMOS</a:t>
                      </a:r>
                      <a:endParaRPr lang="ko-KR" altLang="en-US" sz="3600" kern="1200" dirty="0">
                        <a:solidFill>
                          <a:schemeClr val="tx1"/>
                        </a:solidFill>
                        <a:latin typeface="+mn-lt"/>
                        <a:ea typeface="+mn-ea"/>
                        <a:cs typeface="+mn-cs"/>
                      </a:endParaRPr>
                    </a:p>
                  </a:txBody>
                  <a:tcPr>
                    <a:lnL>
                      <a:noFill/>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918264061"/>
                  </a:ext>
                </a:extLst>
              </a:tr>
              <a:tr h="540143">
                <a:tc>
                  <a:txBody>
                    <a:bodyPr/>
                    <a:lstStyle/>
                    <a:p>
                      <a:pPr algn="ctr" latinLnBrk="1"/>
                      <a:r>
                        <a:rPr lang="en-US" altLang="ko-KR" sz="3600" kern="1200" dirty="0">
                          <a:solidFill>
                            <a:schemeClr val="tx1"/>
                          </a:solidFill>
                        </a:rPr>
                        <a:t>Supply Voltage</a:t>
                      </a:r>
                      <a:endParaRPr lang="ko-KR" altLang="en-US" sz="3600" kern="1200" dirty="0">
                        <a:solidFill>
                          <a:schemeClr val="tx1"/>
                        </a:solidFill>
                        <a:latin typeface="+mn-lt"/>
                        <a:ea typeface="+mn-ea"/>
                        <a:cs typeface="+mn-cs"/>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latinLnBrk="1"/>
                      <a:r>
                        <a:rPr lang="en-US" altLang="ko-KR" sz="3600" kern="1200" dirty="0">
                          <a:solidFill>
                            <a:schemeClr val="tx1"/>
                          </a:solidFill>
                        </a:rPr>
                        <a:t>1.8V</a:t>
                      </a:r>
                      <a:endParaRPr lang="ko-KR" altLang="en-US" sz="3600" kern="1200" dirty="0">
                        <a:solidFill>
                          <a:schemeClr val="tx1"/>
                        </a:solidFill>
                        <a:latin typeface="+mn-lt"/>
                        <a:ea typeface="+mn-ea"/>
                        <a:cs typeface="+mn-cs"/>
                      </a:endParaRP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867544758"/>
                  </a:ext>
                </a:extLst>
              </a:tr>
              <a:tr h="540143">
                <a:tc>
                  <a:txBody>
                    <a:bodyPr/>
                    <a:lstStyle/>
                    <a:p>
                      <a:pPr algn="ctr" latinLnBrk="1"/>
                      <a:r>
                        <a:rPr lang="en-US" altLang="ko-KR" sz="3600" kern="1200" dirty="0">
                          <a:solidFill>
                            <a:schemeClr val="tx1"/>
                          </a:solidFill>
                        </a:rPr>
                        <a:t>Chip Size</a:t>
                      </a:r>
                      <a:endParaRPr lang="ko-KR" altLang="en-US" sz="3600" kern="1200" dirty="0">
                        <a:solidFill>
                          <a:schemeClr val="tx1"/>
                        </a:solidFill>
                        <a:latin typeface="+mn-lt"/>
                        <a:ea typeface="+mn-ea"/>
                        <a:cs typeface="+mn-cs"/>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latinLnBrk="1"/>
                      <a:r>
                        <a:rPr lang="en-US" altLang="ko-KR" sz="3600" kern="1200" dirty="0">
                          <a:solidFill>
                            <a:schemeClr val="tx1"/>
                          </a:solidFill>
                        </a:rPr>
                        <a:t>4mm x 4mm</a:t>
                      </a:r>
                      <a:endParaRPr lang="ko-KR" altLang="en-US" sz="3600" kern="1200" dirty="0">
                        <a:solidFill>
                          <a:schemeClr val="tx1"/>
                        </a:solidFill>
                        <a:latin typeface="+mn-lt"/>
                        <a:ea typeface="+mn-ea"/>
                        <a:cs typeface="+mn-cs"/>
                      </a:endParaRP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579855082"/>
                  </a:ext>
                </a:extLst>
              </a:tr>
              <a:tr h="540143">
                <a:tc>
                  <a:txBody>
                    <a:bodyPr/>
                    <a:lstStyle/>
                    <a:p>
                      <a:pPr algn="ctr" latinLnBrk="1"/>
                      <a:r>
                        <a:rPr lang="en-US" altLang="ko-KR" sz="3600" kern="1200" dirty="0">
                          <a:solidFill>
                            <a:schemeClr val="tx1"/>
                          </a:solidFill>
                        </a:rPr>
                        <a:t>Operating Frequency</a:t>
                      </a:r>
                      <a:endParaRPr lang="ko-KR" altLang="en-US" sz="3600" kern="1200" dirty="0">
                        <a:solidFill>
                          <a:schemeClr val="tx1"/>
                        </a:solidFill>
                        <a:latin typeface="+mn-lt"/>
                        <a:ea typeface="+mn-ea"/>
                        <a:cs typeface="+mn-cs"/>
                      </a:endParaRPr>
                    </a:p>
                  </a:txBody>
                  <a:tcPr>
                    <a:lnL>
                      <a:noFill/>
                    </a:lnL>
                    <a:lnR>
                      <a:noFill/>
                    </a:lnR>
                    <a:lnT>
                      <a:noFill/>
                    </a:lnT>
                    <a:lnB w="25400" cmpd="sng">
                      <a:noFill/>
                    </a:lnB>
                    <a:lnTlToBr w="12700" cmpd="sng">
                      <a:noFill/>
                      <a:prstDash val="solid"/>
                    </a:lnTlToBr>
                    <a:lnBlToTr w="12700" cmpd="sng">
                      <a:noFill/>
                      <a:prstDash val="solid"/>
                    </a:lnBlToTr>
                  </a:tcPr>
                </a:tc>
                <a:tc>
                  <a:txBody>
                    <a:bodyPr/>
                    <a:lstStyle/>
                    <a:p>
                      <a:pPr algn="ctr" latinLnBrk="1"/>
                      <a:r>
                        <a:rPr lang="en-US" altLang="ko-KR" sz="3600" kern="1200" dirty="0">
                          <a:solidFill>
                            <a:schemeClr val="tx1"/>
                          </a:solidFill>
                        </a:rPr>
                        <a:t>50MHz</a:t>
                      </a:r>
                      <a:endParaRPr lang="ko-KR" altLang="en-US" sz="3600" kern="1200" dirty="0">
                        <a:solidFill>
                          <a:schemeClr val="tx1"/>
                        </a:solidFill>
                        <a:latin typeface="+mn-lt"/>
                        <a:ea typeface="+mn-ea"/>
                        <a:cs typeface="+mn-cs"/>
                      </a:endParaRPr>
                    </a:p>
                  </a:txBody>
                  <a:tcPr>
                    <a:lnL>
                      <a:noFill/>
                    </a:lnL>
                    <a:lnR>
                      <a:noFill/>
                    </a:lnR>
                    <a:lnT>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2304202442"/>
                  </a:ext>
                </a:extLst>
              </a:tr>
            </a:tbl>
          </a:graphicData>
        </a:graphic>
      </p:graphicFrame>
      <p:sp>
        <p:nvSpPr>
          <p:cNvPr id="40" name="TextBox 39">
            <a:extLst>
              <a:ext uri="{FF2B5EF4-FFF2-40B4-BE49-F238E27FC236}">
                <a16:creationId xmlns:a16="http://schemas.microsoft.com/office/drawing/2014/main" id="{6392AEE3-38DE-459A-8E55-D5D635DCB4B9}"/>
              </a:ext>
            </a:extLst>
          </p:cNvPr>
          <p:cNvSpPr txBox="1"/>
          <p:nvPr/>
        </p:nvSpPr>
        <p:spPr>
          <a:xfrm>
            <a:off x="15499964" y="28280776"/>
            <a:ext cx="13928262" cy="707886"/>
          </a:xfrm>
          <a:prstGeom prst="rect">
            <a:avLst/>
          </a:prstGeom>
          <a:noFill/>
          <a:ln w="28575">
            <a:noFill/>
          </a:ln>
          <a:effectLst/>
        </p:spPr>
        <p:txBody>
          <a:bodyPr wrap="square" rtlCol="0">
            <a:spAutoFit/>
          </a:bodyPr>
          <a:lstStyle>
            <a:defPPr>
              <a:defRPr lang="ko-KR"/>
            </a:defPPr>
            <a:lvl1pPr algn="just">
              <a:defRPr sz="4000">
                <a:latin typeface="KoPubWorld돋움체 Medium" panose="00000600000000000000" pitchFamily="2" charset="-127"/>
                <a:ea typeface="KoPubWorld돋움체 Medium" panose="00000600000000000000" pitchFamily="2" charset="-127"/>
                <a:cs typeface="KoPubWorld돋움체 Medium" panose="00000600000000000000" pitchFamily="2" charset="-127"/>
              </a:defRPr>
            </a:lvl1pPr>
          </a:lstStyle>
          <a:p>
            <a:pPr algn="ctr"/>
            <a:r>
              <a:rPr lang="en-US" altLang="ko-KR" b="1" dirty="0"/>
              <a:t>[Chip layout and photograph]</a:t>
            </a:r>
            <a:endParaRPr lang="ko-KR" altLang="en-US" b="1" dirty="0"/>
          </a:p>
        </p:txBody>
      </p:sp>
      <p:graphicFrame>
        <p:nvGraphicFramePr>
          <p:cNvPr id="2" name="표 1">
            <a:extLst>
              <a:ext uri="{FF2B5EF4-FFF2-40B4-BE49-F238E27FC236}">
                <a16:creationId xmlns:a16="http://schemas.microsoft.com/office/drawing/2014/main" id="{CB4D4C1E-8E49-4221-9597-801EF6A508DB}"/>
              </a:ext>
            </a:extLst>
          </p:cNvPr>
          <p:cNvGraphicFramePr>
            <a:graphicFrameLocks noGrp="1"/>
          </p:cNvGraphicFramePr>
          <p:nvPr>
            <p:extLst>
              <p:ext uri="{D42A27DB-BD31-4B8C-83A1-F6EECF244321}">
                <p14:modId xmlns:p14="http://schemas.microsoft.com/office/powerpoint/2010/main" val="4037858091"/>
              </p:ext>
            </p:extLst>
          </p:nvPr>
        </p:nvGraphicFramePr>
        <p:xfrm>
          <a:off x="15618405" y="33898177"/>
          <a:ext cx="13809820" cy="3965773"/>
        </p:xfrm>
        <a:graphic>
          <a:graphicData uri="http://schemas.openxmlformats.org/drawingml/2006/table">
            <a:tbl>
              <a:tblPr firstRow="1" firstCol="1" bandRow="1">
                <a:tableStyleId>{2A488322-F2BA-4B5B-9748-0D474271808F}</a:tableStyleId>
              </a:tblPr>
              <a:tblGrid>
                <a:gridCol w="2026623">
                  <a:extLst>
                    <a:ext uri="{9D8B030D-6E8A-4147-A177-3AD203B41FA5}">
                      <a16:colId xmlns:a16="http://schemas.microsoft.com/office/drawing/2014/main" val="1870601908"/>
                    </a:ext>
                  </a:extLst>
                </a:gridCol>
                <a:gridCol w="3922798">
                  <a:extLst>
                    <a:ext uri="{9D8B030D-6E8A-4147-A177-3AD203B41FA5}">
                      <a16:colId xmlns:a16="http://schemas.microsoft.com/office/drawing/2014/main" val="1158047848"/>
                    </a:ext>
                  </a:extLst>
                </a:gridCol>
                <a:gridCol w="1801859">
                  <a:extLst>
                    <a:ext uri="{9D8B030D-6E8A-4147-A177-3AD203B41FA5}">
                      <a16:colId xmlns:a16="http://schemas.microsoft.com/office/drawing/2014/main" val="1771250360"/>
                    </a:ext>
                  </a:extLst>
                </a:gridCol>
                <a:gridCol w="1914475">
                  <a:extLst>
                    <a:ext uri="{9D8B030D-6E8A-4147-A177-3AD203B41FA5}">
                      <a16:colId xmlns:a16="http://schemas.microsoft.com/office/drawing/2014/main" val="3468500577"/>
                    </a:ext>
                  </a:extLst>
                </a:gridCol>
                <a:gridCol w="4144065">
                  <a:extLst>
                    <a:ext uri="{9D8B030D-6E8A-4147-A177-3AD203B41FA5}">
                      <a16:colId xmlns:a16="http://schemas.microsoft.com/office/drawing/2014/main" val="3769046022"/>
                    </a:ext>
                  </a:extLst>
                </a:gridCol>
              </a:tblGrid>
              <a:tr h="721048">
                <a:tc>
                  <a:txBody>
                    <a:bodyPr/>
                    <a:lstStyle/>
                    <a:p>
                      <a:pPr algn="ctr">
                        <a:lnSpc>
                          <a:spcPct val="107000"/>
                        </a:lnSpc>
                      </a:pPr>
                      <a:r>
                        <a:rPr lang="en-US" sz="4000" kern="100" dirty="0">
                          <a:effectLst/>
                        </a:rPr>
                        <a:t>File</a:t>
                      </a:r>
                      <a:endParaRPr lang="ko-KR" sz="4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25400" cmpd="sng">
                      <a:noFill/>
                    </a:lnT>
                    <a:lnB w="25400" cmpd="sng">
                      <a:noFill/>
                    </a:lnB>
                    <a:lnTlToBr w="12700" cmpd="sng">
                      <a:noFill/>
                      <a:prstDash val="solid"/>
                    </a:lnTlToBr>
                    <a:lnBlToTr w="12700" cmpd="sng">
                      <a:noFill/>
                      <a:prstDash val="solid"/>
                    </a:lnBlToTr>
                  </a:tcPr>
                </a:tc>
                <a:tc>
                  <a:txBody>
                    <a:bodyPr/>
                    <a:lstStyle/>
                    <a:p>
                      <a:pPr algn="ctr">
                        <a:lnSpc>
                          <a:spcPct val="107000"/>
                        </a:lnSpc>
                      </a:pPr>
                      <a:r>
                        <a:rPr lang="en-US" sz="4000" kern="100" dirty="0">
                          <a:effectLst/>
                        </a:rPr>
                        <a:t>Raw Data (Bytes)</a:t>
                      </a:r>
                      <a:endParaRPr lang="ko-KR" sz="4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25400" cmpd="sng">
                      <a:noFill/>
                    </a:lnT>
                    <a:lnB w="25400" cmpd="sng">
                      <a:noFill/>
                    </a:lnB>
                    <a:lnTlToBr w="12700" cmpd="sng">
                      <a:noFill/>
                      <a:prstDash val="solid"/>
                    </a:lnTlToBr>
                    <a:lnBlToTr w="12700" cmpd="sng">
                      <a:noFill/>
                      <a:prstDash val="solid"/>
                    </a:lnBlToTr>
                  </a:tcPr>
                </a:tc>
                <a:tc>
                  <a:txBody>
                    <a:bodyPr/>
                    <a:lstStyle/>
                    <a:p>
                      <a:pPr algn="ctr">
                        <a:lnSpc>
                          <a:spcPct val="107000"/>
                        </a:lnSpc>
                      </a:pPr>
                      <a:r>
                        <a:rPr lang="en-US" sz="4000" kern="100" dirty="0">
                          <a:effectLst/>
                        </a:rPr>
                        <a:t>CR (%)</a:t>
                      </a:r>
                      <a:endParaRPr lang="ko-KR" sz="4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25400" cmpd="sng">
                      <a:noFill/>
                    </a:lnT>
                    <a:lnB w="25400" cmpd="sng">
                      <a:noFill/>
                    </a:lnB>
                    <a:lnTlToBr w="12700" cmpd="sng">
                      <a:noFill/>
                      <a:prstDash val="solid"/>
                    </a:lnTlToBr>
                    <a:lnBlToTr w="12700" cmpd="sng">
                      <a:noFill/>
                      <a:prstDash val="solid"/>
                    </a:lnBlToTr>
                  </a:tcPr>
                </a:tc>
                <a:tc>
                  <a:txBody>
                    <a:bodyPr/>
                    <a:lstStyle/>
                    <a:p>
                      <a:pPr algn="ctr">
                        <a:lnSpc>
                          <a:spcPct val="107000"/>
                        </a:lnSpc>
                      </a:pPr>
                      <a:r>
                        <a:rPr lang="en-US" sz="4000" kern="100" dirty="0">
                          <a:effectLst/>
                        </a:rPr>
                        <a:t>Time(us)</a:t>
                      </a:r>
                      <a:endParaRPr lang="ko-KR" sz="4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25400" cmpd="sng">
                      <a:noFill/>
                    </a:lnT>
                    <a:lnB w="25400" cmpd="sng">
                      <a:noFill/>
                    </a:lnB>
                    <a:lnTlToBr w="12700" cmpd="sng">
                      <a:noFill/>
                      <a:prstDash val="solid"/>
                    </a:lnTlToBr>
                    <a:lnBlToTr w="12700" cmpd="sng">
                      <a:noFill/>
                      <a:prstDash val="solid"/>
                    </a:lnBlToTr>
                  </a:tcPr>
                </a:tc>
                <a:tc>
                  <a:txBody>
                    <a:bodyPr/>
                    <a:lstStyle/>
                    <a:p>
                      <a:pPr algn="ctr">
                        <a:lnSpc>
                          <a:spcPct val="107000"/>
                        </a:lnSpc>
                      </a:pPr>
                      <a:r>
                        <a:rPr lang="en-US" sz="4000" kern="100" dirty="0">
                          <a:effectLst/>
                        </a:rPr>
                        <a:t>Throughput (MB/s)</a:t>
                      </a:r>
                      <a:endParaRPr lang="ko-KR" sz="4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254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4240285385"/>
                  </a:ext>
                </a:extLst>
              </a:tr>
              <a:tr h="648945">
                <a:tc>
                  <a:txBody>
                    <a:bodyPr/>
                    <a:lstStyle/>
                    <a:p>
                      <a:pPr algn="ctr">
                        <a:lnSpc>
                          <a:spcPct val="107000"/>
                        </a:lnSpc>
                      </a:pPr>
                      <a:r>
                        <a:rPr lang="en-US" sz="3600" kern="100" dirty="0">
                          <a:effectLst/>
                        </a:rPr>
                        <a:t>alice29</a:t>
                      </a:r>
                      <a:endParaRPr lang="ko-KR" sz="36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25400" cmpd="sng">
                      <a:noFill/>
                    </a:lnT>
                    <a:lnB>
                      <a:noFill/>
                    </a:lnB>
                    <a:lnTlToBr w="12700" cmpd="sng">
                      <a:noFill/>
                      <a:prstDash val="solid"/>
                    </a:lnTlToBr>
                    <a:lnBlToTr w="12700" cmpd="sng">
                      <a:noFill/>
                      <a:prstDash val="solid"/>
                    </a:lnBlToTr>
                  </a:tcPr>
                </a:tc>
                <a:tc>
                  <a:txBody>
                    <a:bodyPr/>
                    <a:lstStyle/>
                    <a:p>
                      <a:pPr algn="ctr">
                        <a:lnSpc>
                          <a:spcPct val="107000"/>
                        </a:lnSpc>
                      </a:pPr>
                      <a:r>
                        <a:rPr lang="en-US" sz="3600" kern="100" dirty="0">
                          <a:effectLst/>
                        </a:rPr>
                        <a:t>152,089</a:t>
                      </a:r>
                      <a:endParaRPr lang="ko-KR" sz="36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25400" cmpd="sng">
                      <a:noFill/>
                    </a:lnT>
                    <a:lnB>
                      <a:noFill/>
                    </a:lnB>
                    <a:lnTlToBr w="12700" cmpd="sng">
                      <a:noFill/>
                      <a:prstDash val="solid"/>
                    </a:lnTlToBr>
                    <a:lnBlToTr w="12700" cmpd="sng">
                      <a:noFill/>
                      <a:prstDash val="solid"/>
                    </a:lnBlToTr>
                  </a:tcPr>
                </a:tc>
                <a:tc>
                  <a:txBody>
                    <a:bodyPr/>
                    <a:lstStyle/>
                    <a:p>
                      <a:pPr algn="ctr">
                        <a:lnSpc>
                          <a:spcPct val="107000"/>
                        </a:lnSpc>
                      </a:pPr>
                      <a:r>
                        <a:rPr lang="en-US" sz="3600" kern="100" dirty="0">
                          <a:effectLst/>
                        </a:rPr>
                        <a:t>57.4</a:t>
                      </a:r>
                      <a:endParaRPr lang="ko-KR" sz="36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25400" cmpd="sng">
                      <a:noFill/>
                    </a:lnT>
                    <a:lnB>
                      <a:noFill/>
                    </a:lnB>
                    <a:lnTlToBr w="12700" cmpd="sng">
                      <a:noFill/>
                      <a:prstDash val="solid"/>
                    </a:lnTlToBr>
                    <a:lnBlToTr w="12700" cmpd="sng">
                      <a:noFill/>
                      <a:prstDash val="solid"/>
                    </a:lnBlToTr>
                  </a:tcPr>
                </a:tc>
                <a:tc>
                  <a:txBody>
                    <a:bodyPr/>
                    <a:lstStyle/>
                    <a:p>
                      <a:pPr algn="ctr">
                        <a:lnSpc>
                          <a:spcPct val="107000"/>
                        </a:lnSpc>
                      </a:pPr>
                      <a:r>
                        <a:rPr lang="en-US" sz="3600" kern="100" dirty="0">
                          <a:effectLst/>
                        </a:rPr>
                        <a:t>24,323</a:t>
                      </a:r>
                      <a:endParaRPr lang="ko-KR" sz="36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25400" cmpd="sng">
                      <a:noFill/>
                    </a:lnT>
                    <a:lnB>
                      <a:noFill/>
                    </a:lnB>
                    <a:lnTlToBr w="12700" cmpd="sng">
                      <a:noFill/>
                      <a:prstDash val="solid"/>
                    </a:lnTlToBr>
                    <a:lnBlToTr w="12700" cmpd="sng">
                      <a:noFill/>
                      <a:prstDash val="solid"/>
                    </a:lnBlToTr>
                  </a:tcPr>
                </a:tc>
                <a:tc>
                  <a:txBody>
                    <a:bodyPr/>
                    <a:lstStyle/>
                    <a:p>
                      <a:pPr algn="ctr">
                        <a:lnSpc>
                          <a:spcPct val="107000"/>
                        </a:lnSpc>
                      </a:pPr>
                      <a:r>
                        <a:rPr lang="en-US" sz="3600" kern="100" dirty="0">
                          <a:effectLst/>
                        </a:rPr>
                        <a:t>6.3</a:t>
                      </a:r>
                      <a:endParaRPr lang="ko-KR" sz="36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65788966"/>
                  </a:ext>
                </a:extLst>
              </a:tr>
              <a:tr h="648945">
                <a:tc>
                  <a:txBody>
                    <a:bodyPr/>
                    <a:lstStyle/>
                    <a:p>
                      <a:pPr algn="ctr">
                        <a:lnSpc>
                          <a:spcPct val="107000"/>
                        </a:lnSpc>
                      </a:pPr>
                      <a:r>
                        <a:rPr lang="en-US" sz="3600" kern="100" dirty="0" err="1">
                          <a:effectLst/>
                        </a:rPr>
                        <a:t>Asyoulik</a:t>
                      </a:r>
                      <a:endParaRPr lang="ko-KR" sz="36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pPr>
                      <a:r>
                        <a:rPr lang="en-US" sz="3600" kern="100" dirty="0">
                          <a:effectLst/>
                        </a:rPr>
                        <a:t>125,179</a:t>
                      </a:r>
                      <a:endParaRPr lang="ko-KR" sz="36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pPr>
                      <a:r>
                        <a:rPr lang="en-US" sz="3600" kern="100" dirty="0">
                          <a:effectLst/>
                        </a:rPr>
                        <a:t>52.7</a:t>
                      </a:r>
                      <a:endParaRPr lang="ko-KR" sz="36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pPr>
                      <a:r>
                        <a:rPr lang="en-US" sz="3600" kern="100" dirty="0">
                          <a:effectLst/>
                        </a:rPr>
                        <a:t>22,217</a:t>
                      </a:r>
                      <a:endParaRPr lang="ko-KR" sz="36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pPr>
                      <a:r>
                        <a:rPr lang="en-US" sz="3600" kern="100" dirty="0">
                          <a:effectLst/>
                        </a:rPr>
                        <a:t>5.6</a:t>
                      </a:r>
                      <a:endParaRPr lang="ko-KR" sz="36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269913317"/>
                  </a:ext>
                </a:extLst>
              </a:tr>
              <a:tr h="648945">
                <a:tc>
                  <a:txBody>
                    <a:bodyPr/>
                    <a:lstStyle/>
                    <a:p>
                      <a:pPr algn="ctr">
                        <a:lnSpc>
                          <a:spcPct val="107000"/>
                        </a:lnSpc>
                      </a:pPr>
                      <a:r>
                        <a:rPr lang="en-US" sz="3600" kern="100" dirty="0">
                          <a:effectLst/>
                        </a:rPr>
                        <a:t>Cp</a:t>
                      </a:r>
                      <a:endParaRPr lang="ko-KR" sz="36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pPr>
                      <a:r>
                        <a:rPr lang="en-US" sz="3600" kern="100" dirty="0">
                          <a:effectLst/>
                        </a:rPr>
                        <a:t>24,604</a:t>
                      </a:r>
                      <a:endParaRPr lang="ko-KR" sz="36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pPr>
                      <a:r>
                        <a:rPr lang="en-US" sz="3600" kern="100" dirty="0">
                          <a:effectLst/>
                        </a:rPr>
                        <a:t>62.2</a:t>
                      </a:r>
                      <a:endParaRPr lang="ko-KR" sz="36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pPr>
                      <a:r>
                        <a:rPr lang="en-US" sz="3600" kern="100" dirty="0">
                          <a:effectLst/>
                        </a:rPr>
                        <a:t>3524</a:t>
                      </a:r>
                      <a:endParaRPr lang="ko-KR" sz="36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pPr>
                      <a:r>
                        <a:rPr lang="en-US" sz="3600" kern="100" dirty="0">
                          <a:effectLst/>
                        </a:rPr>
                        <a:t>7.0</a:t>
                      </a:r>
                      <a:endParaRPr lang="ko-KR" sz="36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212484992"/>
                  </a:ext>
                </a:extLst>
              </a:tr>
              <a:tr h="648945">
                <a:tc>
                  <a:txBody>
                    <a:bodyPr/>
                    <a:lstStyle/>
                    <a:p>
                      <a:pPr algn="ctr">
                        <a:lnSpc>
                          <a:spcPct val="107000"/>
                        </a:lnSpc>
                      </a:pPr>
                      <a:r>
                        <a:rPr lang="en-US" sz="3600" kern="100" dirty="0">
                          <a:effectLst/>
                        </a:rPr>
                        <a:t>Fields</a:t>
                      </a:r>
                      <a:endParaRPr lang="ko-KR" sz="36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pPr>
                      <a:r>
                        <a:rPr lang="en-US" sz="3600" kern="100" dirty="0">
                          <a:effectLst/>
                        </a:rPr>
                        <a:t>11,150</a:t>
                      </a:r>
                      <a:endParaRPr lang="ko-KR" sz="36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pPr>
                      <a:r>
                        <a:rPr lang="en-US" sz="3600" kern="100" dirty="0">
                          <a:effectLst/>
                        </a:rPr>
                        <a:t>68.0</a:t>
                      </a:r>
                      <a:endParaRPr lang="ko-KR" sz="36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pPr>
                      <a:r>
                        <a:rPr lang="en-US" sz="3600" kern="100" dirty="0">
                          <a:effectLst/>
                        </a:rPr>
                        <a:t>1341</a:t>
                      </a:r>
                      <a:endParaRPr lang="ko-KR" sz="36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pPr>
                      <a:r>
                        <a:rPr lang="en-US" sz="3600" kern="100" dirty="0">
                          <a:effectLst/>
                        </a:rPr>
                        <a:t>8.3</a:t>
                      </a:r>
                      <a:endParaRPr lang="ko-KR" sz="36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642784484"/>
                  </a:ext>
                </a:extLst>
              </a:tr>
              <a:tr h="648945">
                <a:tc>
                  <a:txBody>
                    <a:bodyPr/>
                    <a:lstStyle/>
                    <a:p>
                      <a:pPr algn="ctr">
                        <a:lnSpc>
                          <a:spcPct val="107000"/>
                        </a:lnSpc>
                      </a:pPr>
                      <a:r>
                        <a:rPr lang="en-US" sz="3600" kern="100" dirty="0">
                          <a:effectLst/>
                        </a:rPr>
                        <a:t>Grammar</a:t>
                      </a:r>
                      <a:endParaRPr lang="ko-KR" sz="36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pPr>
                      <a:r>
                        <a:rPr lang="en-US" sz="3600" kern="100" dirty="0">
                          <a:effectLst/>
                        </a:rPr>
                        <a:t>3,721</a:t>
                      </a:r>
                      <a:endParaRPr lang="ko-KR" sz="36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pPr>
                      <a:r>
                        <a:rPr lang="en-US" sz="3600" kern="100" dirty="0">
                          <a:effectLst/>
                        </a:rPr>
                        <a:t>61.1</a:t>
                      </a:r>
                      <a:endParaRPr lang="ko-KR" sz="36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pPr>
                      <a:r>
                        <a:rPr lang="en-US" sz="3600" kern="100" dirty="0">
                          <a:effectLst/>
                        </a:rPr>
                        <a:t>543</a:t>
                      </a:r>
                      <a:endParaRPr lang="ko-KR" sz="36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lnSpc>
                          <a:spcPct val="107000"/>
                        </a:lnSpc>
                      </a:pPr>
                      <a:r>
                        <a:rPr lang="en-US" sz="3600" kern="100" dirty="0">
                          <a:effectLst/>
                        </a:rPr>
                        <a:t>6.9</a:t>
                      </a:r>
                      <a:endParaRPr lang="ko-KR" sz="36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467562953"/>
                  </a:ext>
                </a:extLst>
              </a:tr>
            </a:tbl>
          </a:graphicData>
        </a:graphic>
      </p:graphicFrame>
      <p:sp>
        <p:nvSpPr>
          <p:cNvPr id="32" name="TextBox 31">
            <a:extLst>
              <a:ext uri="{FF2B5EF4-FFF2-40B4-BE49-F238E27FC236}">
                <a16:creationId xmlns:a16="http://schemas.microsoft.com/office/drawing/2014/main" id="{3039E9B7-5F1A-4222-9708-0B4A48A82913}"/>
              </a:ext>
            </a:extLst>
          </p:cNvPr>
          <p:cNvSpPr txBox="1"/>
          <p:nvPr/>
        </p:nvSpPr>
        <p:spPr>
          <a:xfrm>
            <a:off x="15618404" y="32813545"/>
            <a:ext cx="13809817" cy="1015663"/>
          </a:xfrm>
          <a:prstGeom prst="rect">
            <a:avLst/>
          </a:prstGeom>
          <a:noFill/>
          <a:ln w="28575">
            <a:noFill/>
          </a:ln>
          <a:effectLst/>
        </p:spPr>
        <p:txBody>
          <a:bodyPr wrap="square" rtlCol="0">
            <a:spAutoFit/>
          </a:bodyPr>
          <a:lstStyle/>
          <a:p>
            <a:r>
              <a:rPr lang="en-US" altLang="ko-KR" sz="6000" b="1" dirty="0">
                <a:solidFill>
                  <a:schemeClr val="accent6">
                    <a:lumMod val="75000"/>
                  </a:schemeClr>
                </a:solidFill>
              </a:rPr>
              <a:t>Benchmark Result</a:t>
            </a:r>
            <a:endParaRPr lang="ko-KR" altLang="en-US" sz="6000" b="1" dirty="0">
              <a:solidFill>
                <a:schemeClr val="accent6">
                  <a:lumMod val="75000"/>
                </a:schemeClr>
              </a:solidFill>
            </a:endParaRPr>
          </a:p>
        </p:txBody>
      </p:sp>
      <p:sp>
        <p:nvSpPr>
          <p:cNvPr id="31" name="TextBox 30">
            <a:extLst>
              <a:ext uri="{FF2B5EF4-FFF2-40B4-BE49-F238E27FC236}">
                <a16:creationId xmlns:a16="http://schemas.microsoft.com/office/drawing/2014/main" id="{ABAF4084-7019-413B-BFBC-A4A54E1EE3F1}"/>
              </a:ext>
            </a:extLst>
          </p:cNvPr>
          <p:cNvSpPr txBox="1"/>
          <p:nvPr/>
        </p:nvSpPr>
        <p:spPr>
          <a:xfrm>
            <a:off x="787863" y="17407990"/>
            <a:ext cx="14016303" cy="1015663"/>
          </a:xfrm>
          <a:prstGeom prst="rect">
            <a:avLst/>
          </a:prstGeom>
          <a:noFill/>
          <a:ln w="28575">
            <a:noFill/>
          </a:ln>
          <a:effectLst/>
        </p:spPr>
        <p:txBody>
          <a:bodyPr wrap="square" rtlCol="0">
            <a:spAutoFit/>
          </a:bodyPr>
          <a:lstStyle/>
          <a:p>
            <a:r>
              <a:rPr lang="en-US" altLang="ko-KR" sz="6000" b="1" dirty="0">
                <a:solidFill>
                  <a:schemeClr val="accent6">
                    <a:lumMod val="75000"/>
                  </a:schemeClr>
                </a:solidFill>
              </a:rPr>
              <a:t>ZLIB Format</a:t>
            </a:r>
            <a:endParaRPr lang="ko-KR" altLang="en-US" sz="6000" b="1" dirty="0">
              <a:solidFill>
                <a:schemeClr val="accent6">
                  <a:lumMod val="75000"/>
                </a:schemeClr>
              </a:solidFill>
            </a:endParaRPr>
          </a:p>
        </p:txBody>
      </p:sp>
      <p:sp>
        <p:nvSpPr>
          <p:cNvPr id="43" name="TextBox 42">
            <a:extLst>
              <a:ext uri="{FF2B5EF4-FFF2-40B4-BE49-F238E27FC236}">
                <a16:creationId xmlns:a16="http://schemas.microsoft.com/office/drawing/2014/main" id="{F95982A9-A70D-44F6-97D0-7799ECE47618}"/>
              </a:ext>
            </a:extLst>
          </p:cNvPr>
          <p:cNvSpPr txBox="1"/>
          <p:nvPr/>
        </p:nvSpPr>
        <p:spPr>
          <a:xfrm>
            <a:off x="8129456" y="41586798"/>
            <a:ext cx="14016301" cy="707886"/>
          </a:xfrm>
          <a:prstGeom prst="rect">
            <a:avLst/>
          </a:prstGeom>
          <a:noFill/>
          <a:ln w="28575">
            <a:noFill/>
          </a:ln>
          <a:effectLst/>
        </p:spPr>
        <p:txBody>
          <a:bodyPr wrap="square" rtlCol="0">
            <a:spAutoFit/>
          </a:bodyPr>
          <a:lstStyle>
            <a:defPPr>
              <a:defRPr lang="ko-KR"/>
            </a:defPPr>
            <a:lvl1pPr algn="just">
              <a:defRPr sz="4000">
                <a:latin typeface="KoPubWorld돋움체 Medium" panose="00000600000000000000" pitchFamily="2" charset="-127"/>
                <a:ea typeface="KoPubWorld돋움체 Medium" panose="00000600000000000000" pitchFamily="2" charset="-127"/>
                <a:cs typeface="KoPubWorld돋움체 Medium" panose="00000600000000000000" pitchFamily="2" charset="-127"/>
              </a:defRPr>
            </a:lvl1pPr>
          </a:lstStyle>
          <a:p>
            <a:pPr algn="ctr"/>
            <a:r>
              <a:rPr lang="en-US" altLang="ko-KR" dirty="0"/>
              <a:t>Chip Design Contest : July 7, 2022</a:t>
            </a:r>
          </a:p>
        </p:txBody>
      </p:sp>
      <p:grpSp>
        <p:nvGrpSpPr>
          <p:cNvPr id="44" name="그룹 43">
            <a:extLst>
              <a:ext uri="{FF2B5EF4-FFF2-40B4-BE49-F238E27FC236}">
                <a16:creationId xmlns:a16="http://schemas.microsoft.com/office/drawing/2014/main" id="{A81C5A44-A0B3-434C-A21D-705D3A8335F8}"/>
              </a:ext>
            </a:extLst>
          </p:cNvPr>
          <p:cNvGrpSpPr/>
          <p:nvPr/>
        </p:nvGrpSpPr>
        <p:grpSpPr>
          <a:xfrm>
            <a:off x="849048" y="18346372"/>
            <a:ext cx="13789379" cy="4284614"/>
            <a:chOff x="3207177" y="1611756"/>
            <a:chExt cx="6775511" cy="2105275"/>
          </a:xfrm>
        </p:grpSpPr>
        <p:sp>
          <p:nvSpPr>
            <p:cNvPr id="47" name="직사각형 46">
              <a:extLst>
                <a:ext uri="{FF2B5EF4-FFF2-40B4-BE49-F238E27FC236}">
                  <a16:creationId xmlns:a16="http://schemas.microsoft.com/office/drawing/2014/main" id="{C055D5BA-DDC0-4CFA-A265-0443F9F59BD4}"/>
                </a:ext>
              </a:extLst>
            </p:cNvPr>
            <p:cNvSpPr/>
            <p:nvPr/>
          </p:nvSpPr>
          <p:spPr>
            <a:xfrm>
              <a:off x="4763852" y="1916744"/>
              <a:ext cx="3312368" cy="468052"/>
            </a:xfrm>
            <a:prstGeom prst="rect">
              <a:avLst/>
            </a:prstGeom>
            <a:solidFill>
              <a:schemeClr val="bg1">
                <a:lumMod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800" b="1" dirty="0">
                  <a:ln w="6350">
                    <a:noFill/>
                  </a:ln>
                  <a:solidFill>
                    <a:schemeClr val="tx1"/>
                  </a:solidFill>
                  <a:latin typeface="Arial" panose="020B0604020202020204" pitchFamily="34" charset="0"/>
                  <a:cs typeface="Arial" panose="020B0604020202020204" pitchFamily="34" charset="0"/>
                </a:rPr>
                <a:t>Deflate Data</a:t>
              </a:r>
            </a:p>
          </p:txBody>
        </p:sp>
        <p:sp>
          <p:nvSpPr>
            <p:cNvPr id="48" name="직사각형 47">
              <a:extLst>
                <a:ext uri="{FF2B5EF4-FFF2-40B4-BE49-F238E27FC236}">
                  <a16:creationId xmlns:a16="http://schemas.microsoft.com/office/drawing/2014/main" id="{F26E70E8-C719-4D63-992E-D65EB705AB9B}"/>
                </a:ext>
              </a:extLst>
            </p:cNvPr>
            <p:cNvSpPr/>
            <p:nvPr/>
          </p:nvSpPr>
          <p:spPr>
            <a:xfrm>
              <a:off x="3251988" y="1916744"/>
              <a:ext cx="719776" cy="468052"/>
            </a:xfrm>
            <a:prstGeom prst="rect">
              <a:avLst/>
            </a:prstGeom>
            <a:solidFill>
              <a:schemeClr val="bg1">
                <a:lumMod val="8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800" b="1" dirty="0">
                  <a:ln w="6350">
                    <a:noFill/>
                  </a:ln>
                  <a:solidFill>
                    <a:schemeClr val="tx1"/>
                  </a:solidFill>
                  <a:latin typeface="Arial" panose="020B0604020202020204" pitchFamily="34" charset="0"/>
                  <a:cs typeface="Arial" panose="020B0604020202020204" pitchFamily="34" charset="0"/>
                </a:rPr>
                <a:t>CMF</a:t>
              </a:r>
            </a:p>
          </p:txBody>
        </p:sp>
        <p:sp>
          <p:nvSpPr>
            <p:cNvPr id="49" name="직사각형 48">
              <a:extLst>
                <a:ext uri="{FF2B5EF4-FFF2-40B4-BE49-F238E27FC236}">
                  <a16:creationId xmlns:a16="http://schemas.microsoft.com/office/drawing/2014/main" id="{1FBA7D98-B4CA-4B24-9F4B-8A2C3EBE9DE8}"/>
                </a:ext>
              </a:extLst>
            </p:cNvPr>
            <p:cNvSpPr/>
            <p:nvPr/>
          </p:nvSpPr>
          <p:spPr>
            <a:xfrm>
              <a:off x="8112224" y="1916744"/>
              <a:ext cx="1296144" cy="468052"/>
            </a:xfrm>
            <a:prstGeom prst="rect">
              <a:avLst/>
            </a:prstGeom>
            <a:solidFill>
              <a:schemeClr val="bg1">
                <a:lumMod val="8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800" b="1" dirty="0">
                  <a:ln w="6350">
                    <a:noFill/>
                  </a:ln>
                  <a:solidFill>
                    <a:schemeClr val="tx1"/>
                  </a:solidFill>
                  <a:latin typeface="Arial" panose="020B0604020202020204" pitchFamily="34" charset="0"/>
                  <a:cs typeface="Arial" panose="020B0604020202020204" pitchFamily="34" charset="0"/>
                </a:rPr>
                <a:t>Adler32</a:t>
              </a:r>
            </a:p>
          </p:txBody>
        </p:sp>
        <p:sp>
          <p:nvSpPr>
            <p:cNvPr id="50" name="직사각형 49">
              <a:extLst>
                <a:ext uri="{FF2B5EF4-FFF2-40B4-BE49-F238E27FC236}">
                  <a16:creationId xmlns:a16="http://schemas.microsoft.com/office/drawing/2014/main" id="{96260ADA-0477-47DB-AE6C-102515BC97CA}"/>
                </a:ext>
              </a:extLst>
            </p:cNvPr>
            <p:cNvSpPr/>
            <p:nvPr/>
          </p:nvSpPr>
          <p:spPr>
            <a:xfrm>
              <a:off x="4007466" y="1611757"/>
              <a:ext cx="719776" cy="233062"/>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400" b="1" dirty="0">
                  <a:ln w="6350">
                    <a:noFill/>
                  </a:ln>
                  <a:solidFill>
                    <a:schemeClr val="tx1"/>
                  </a:solidFill>
                  <a:latin typeface="Arial" panose="020B0604020202020204" pitchFamily="34" charset="0"/>
                  <a:cs typeface="Arial" panose="020B0604020202020204" pitchFamily="34" charset="0"/>
                </a:rPr>
                <a:t>1-byte</a:t>
              </a:r>
            </a:p>
          </p:txBody>
        </p:sp>
        <p:sp>
          <p:nvSpPr>
            <p:cNvPr id="51" name="직사각형 50">
              <a:extLst>
                <a:ext uri="{FF2B5EF4-FFF2-40B4-BE49-F238E27FC236}">
                  <a16:creationId xmlns:a16="http://schemas.microsoft.com/office/drawing/2014/main" id="{188AB45A-A9F7-44C9-BB73-C53306853F63}"/>
                </a:ext>
              </a:extLst>
            </p:cNvPr>
            <p:cNvSpPr/>
            <p:nvPr/>
          </p:nvSpPr>
          <p:spPr>
            <a:xfrm>
              <a:off x="4763852" y="1611757"/>
              <a:ext cx="3312368" cy="233055"/>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400" b="1" dirty="0">
                  <a:ln w="6350">
                    <a:noFill/>
                  </a:ln>
                  <a:solidFill>
                    <a:schemeClr val="tx1"/>
                  </a:solidFill>
                  <a:latin typeface="Arial" panose="020B0604020202020204" pitchFamily="34" charset="0"/>
                  <a:cs typeface="Arial" panose="020B0604020202020204" pitchFamily="34" charset="0"/>
                </a:rPr>
                <a:t>N-byte</a:t>
              </a:r>
            </a:p>
          </p:txBody>
        </p:sp>
        <p:sp>
          <p:nvSpPr>
            <p:cNvPr id="52" name="직사각형 51">
              <a:extLst>
                <a:ext uri="{FF2B5EF4-FFF2-40B4-BE49-F238E27FC236}">
                  <a16:creationId xmlns:a16="http://schemas.microsoft.com/office/drawing/2014/main" id="{7EE3CFD4-817F-428A-8B3E-30D545C79AE9}"/>
                </a:ext>
              </a:extLst>
            </p:cNvPr>
            <p:cNvSpPr/>
            <p:nvPr/>
          </p:nvSpPr>
          <p:spPr>
            <a:xfrm>
              <a:off x="8112224" y="1611756"/>
              <a:ext cx="1296144" cy="233051"/>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400" b="1" dirty="0">
                  <a:ln w="6350">
                    <a:noFill/>
                  </a:ln>
                  <a:solidFill>
                    <a:schemeClr val="tx1"/>
                  </a:solidFill>
                  <a:latin typeface="Arial" panose="020B0604020202020204" pitchFamily="34" charset="0"/>
                  <a:cs typeface="Arial" panose="020B0604020202020204" pitchFamily="34" charset="0"/>
                </a:rPr>
                <a:t>4-byte</a:t>
              </a:r>
            </a:p>
          </p:txBody>
        </p:sp>
        <p:sp>
          <p:nvSpPr>
            <p:cNvPr id="53" name="직사각형 52">
              <a:extLst>
                <a:ext uri="{FF2B5EF4-FFF2-40B4-BE49-F238E27FC236}">
                  <a16:creationId xmlns:a16="http://schemas.microsoft.com/office/drawing/2014/main" id="{69EB1930-7D85-4AC8-828F-3776F68F31CC}"/>
                </a:ext>
              </a:extLst>
            </p:cNvPr>
            <p:cNvSpPr/>
            <p:nvPr/>
          </p:nvSpPr>
          <p:spPr>
            <a:xfrm>
              <a:off x="3251685" y="1611761"/>
              <a:ext cx="719776" cy="233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54" name="직사각형 53">
              <a:extLst>
                <a:ext uri="{FF2B5EF4-FFF2-40B4-BE49-F238E27FC236}">
                  <a16:creationId xmlns:a16="http://schemas.microsoft.com/office/drawing/2014/main" id="{FAB197B1-137A-41FE-8AEE-8F33448AAEFD}"/>
                </a:ext>
              </a:extLst>
            </p:cNvPr>
            <p:cNvSpPr/>
            <p:nvPr/>
          </p:nvSpPr>
          <p:spPr>
            <a:xfrm>
              <a:off x="3251988" y="1611764"/>
              <a:ext cx="719776" cy="23306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400" b="1" dirty="0">
                  <a:ln w="6350">
                    <a:noFill/>
                  </a:ln>
                  <a:solidFill>
                    <a:schemeClr val="tx1"/>
                  </a:solidFill>
                  <a:latin typeface="Arial" panose="020B0604020202020204" pitchFamily="34" charset="0"/>
                  <a:cs typeface="Arial" panose="020B0604020202020204" pitchFamily="34" charset="0"/>
                </a:rPr>
                <a:t>1-byte</a:t>
              </a:r>
            </a:p>
          </p:txBody>
        </p:sp>
        <p:sp>
          <p:nvSpPr>
            <p:cNvPr id="55" name="직사각형 54">
              <a:extLst>
                <a:ext uri="{FF2B5EF4-FFF2-40B4-BE49-F238E27FC236}">
                  <a16:creationId xmlns:a16="http://schemas.microsoft.com/office/drawing/2014/main" id="{36A2AE46-6DFE-4119-AD2F-91C051ECAAF9}"/>
                </a:ext>
              </a:extLst>
            </p:cNvPr>
            <p:cNvSpPr/>
            <p:nvPr/>
          </p:nvSpPr>
          <p:spPr>
            <a:xfrm>
              <a:off x="3222970" y="1873697"/>
              <a:ext cx="6228692" cy="540060"/>
            </a:xfrm>
            <a:prstGeom prst="rect">
              <a:avLst/>
            </a:prstGeom>
            <a:noFill/>
            <a:ln w="101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ko-KR" dirty="0">
                <a:ln w="6350">
                  <a:noFill/>
                </a:ln>
                <a:solidFill>
                  <a:schemeClr val="tx1"/>
                </a:solidFill>
                <a:latin typeface="Arial" panose="020B0604020202020204" pitchFamily="34" charset="0"/>
                <a:cs typeface="Arial" panose="020B0604020202020204" pitchFamily="34" charset="0"/>
              </a:endParaRPr>
            </a:p>
          </p:txBody>
        </p:sp>
        <p:sp>
          <p:nvSpPr>
            <p:cNvPr id="56" name="직사각형 55">
              <a:extLst>
                <a:ext uri="{FF2B5EF4-FFF2-40B4-BE49-F238E27FC236}">
                  <a16:creationId xmlns:a16="http://schemas.microsoft.com/office/drawing/2014/main" id="{0CB8BB8B-1A68-49F1-B4FB-45816CD1EC0F}"/>
                </a:ext>
              </a:extLst>
            </p:cNvPr>
            <p:cNvSpPr/>
            <p:nvPr/>
          </p:nvSpPr>
          <p:spPr>
            <a:xfrm>
              <a:off x="4007768" y="1916744"/>
              <a:ext cx="719776" cy="468052"/>
            </a:xfrm>
            <a:prstGeom prst="rect">
              <a:avLst/>
            </a:prstGeom>
            <a:solidFill>
              <a:schemeClr val="bg1">
                <a:lumMod val="8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800" b="1" dirty="0">
                  <a:ln w="6350">
                    <a:noFill/>
                  </a:ln>
                  <a:solidFill>
                    <a:schemeClr val="tx1"/>
                  </a:solidFill>
                  <a:latin typeface="Arial" panose="020B0604020202020204" pitchFamily="34" charset="0"/>
                  <a:cs typeface="Arial" panose="020B0604020202020204" pitchFamily="34" charset="0"/>
                </a:rPr>
                <a:t>FLG</a:t>
              </a:r>
            </a:p>
          </p:txBody>
        </p:sp>
        <p:sp>
          <p:nvSpPr>
            <p:cNvPr id="57" name="직사각형 56">
              <a:extLst>
                <a:ext uri="{FF2B5EF4-FFF2-40B4-BE49-F238E27FC236}">
                  <a16:creationId xmlns:a16="http://schemas.microsoft.com/office/drawing/2014/main" id="{86B7BEA2-CF51-47BA-8205-3F0488409C42}"/>
                </a:ext>
              </a:extLst>
            </p:cNvPr>
            <p:cNvSpPr/>
            <p:nvPr/>
          </p:nvSpPr>
          <p:spPr>
            <a:xfrm>
              <a:off x="3251684" y="3321028"/>
              <a:ext cx="720000" cy="360000"/>
            </a:xfrm>
            <a:prstGeom prst="rect">
              <a:avLst/>
            </a:prstGeom>
            <a:solidFill>
              <a:schemeClr val="accent1">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400" b="1" dirty="0">
                  <a:ln w="6350">
                    <a:noFill/>
                  </a:ln>
                  <a:solidFill>
                    <a:schemeClr val="tx1"/>
                  </a:solidFill>
                  <a:latin typeface="Arial" panose="020B0604020202020204" pitchFamily="34" charset="0"/>
                  <a:cs typeface="Arial" panose="020B0604020202020204" pitchFamily="34" charset="0"/>
                </a:rPr>
                <a:t>BFINAL</a:t>
              </a:r>
            </a:p>
          </p:txBody>
        </p:sp>
        <p:sp>
          <p:nvSpPr>
            <p:cNvPr id="58" name="직사각형 57">
              <a:extLst>
                <a:ext uri="{FF2B5EF4-FFF2-40B4-BE49-F238E27FC236}">
                  <a16:creationId xmlns:a16="http://schemas.microsoft.com/office/drawing/2014/main" id="{1C655D16-A46C-43B9-92AC-A3E983D1DEF8}"/>
                </a:ext>
              </a:extLst>
            </p:cNvPr>
            <p:cNvSpPr/>
            <p:nvPr/>
          </p:nvSpPr>
          <p:spPr>
            <a:xfrm>
              <a:off x="4007864" y="3321028"/>
              <a:ext cx="864000" cy="360000"/>
            </a:xfrm>
            <a:prstGeom prst="rect">
              <a:avLst/>
            </a:prstGeom>
            <a:solidFill>
              <a:schemeClr val="accent6">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400" b="1" dirty="0">
                  <a:ln w="6350">
                    <a:noFill/>
                  </a:ln>
                  <a:solidFill>
                    <a:schemeClr val="tx1"/>
                  </a:solidFill>
                  <a:latin typeface="Arial" panose="020B0604020202020204" pitchFamily="34" charset="0"/>
                  <a:cs typeface="Arial" panose="020B0604020202020204" pitchFamily="34" charset="0"/>
                </a:rPr>
                <a:t>BTYPE</a:t>
              </a:r>
            </a:p>
          </p:txBody>
        </p:sp>
        <p:sp>
          <p:nvSpPr>
            <p:cNvPr id="59" name="직사각형 58">
              <a:extLst>
                <a:ext uri="{FF2B5EF4-FFF2-40B4-BE49-F238E27FC236}">
                  <a16:creationId xmlns:a16="http://schemas.microsoft.com/office/drawing/2014/main" id="{4C501B1E-6A69-4499-8ED0-740F6554A345}"/>
                </a:ext>
              </a:extLst>
            </p:cNvPr>
            <p:cNvSpPr/>
            <p:nvPr/>
          </p:nvSpPr>
          <p:spPr>
            <a:xfrm>
              <a:off x="4907947" y="3321028"/>
              <a:ext cx="1476085" cy="360000"/>
            </a:xfrm>
            <a:prstGeom prst="rect">
              <a:avLst/>
            </a:prstGeom>
            <a:solidFill>
              <a:srgbClr val="FFDF7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400" b="1" dirty="0">
                  <a:ln w="6350">
                    <a:noFill/>
                  </a:ln>
                  <a:solidFill>
                    <a:schemeClr val="tx1"/>
                  </a:solidFill>
                  <a:latin typeface="Arial" panose="020B0604020202020204" pitchFamily="34" charset="0"/>
                  <a:cs typeface="Arial" panose="020B0604020202020204" pitchFamily="34" charset="0"/>
                </a:rPr>
                <a:t>Data stream</a:t>
              </a:r>
              <a:br>
                <a:rPr lang="en-US" altLang="ko-KR" sz="2400" b="1" dirty="0">
                  <a:ln w="6350">
                    <a:noFill/>
                  </a:ln>
                  <a:solidFill>
                    <a:schemeClr val="tx1"/>
                  </a:solidFill>
                  <a:latin typeface="Arial" panose="020B0604020202020204" pitchFamily="34" charset="0"/>
                  <a:cs typeface="Arial" panose="020B0604020202020204" pitchFamily="34" charset="0"/>
                </a:rPr>
              </a:br>
              <a:r>
                <a:rPr lang="en-US" altLang="ko-KR" sz="1800" b="1" dirty="0">
                  <a:ln w="6350">
                    <a:noFill/>
                  </a:ln>
                  <a:solidFill>
                    <a:schemeClr val="tx1"/>
                  </a:solidFill>
                  <a:latin typeface="Arial" panose="020B0604020202020204" pitchFamily="34" charset="0"/>
                  <a:cs typeface="Arial" panose="020B0604020202020204" pitchFamily="34" charset="0"/>
                </a:rPr>
                <a:t>(according to BTYPE)</a:t>
              </a:r>
              <a:endParaRPr lang="en-US" altLang="ko-KR" sz="2400" b="1" dirty="0">
                <a:ln w="6350">
                  <a:noFill/>
                </a:ln>
                <a:solidFill>
                  <a:schemeClr val="tx1"/>
                </a:solidFill>
                <a:latin typeface="Arial" panose="020B0604020202020204" pitchFamily="34" charset="0"/>
                <a:cs typeface="Arial" panose="020B0604020202020204" pitchFamily="34" charset="0"/>
              </a:endParaRPr>
            </a:p>
          </p:txBody>
        </p:sp>
        <p:sp>
          <p:nvSpPr>
            <p:cNvPr id="60" name="직사각형 59">
              <a:extLst>
                <a:ext uri="{FF2B5EF4-FFF2-40B4-BE49-F238E27FC236}">
                  <a16:creationId xmlns:a16="http://schemas.microsoft.com/office/drawing/2014/main" id="{6B277E50-7EEB-4EC1-B7C7-F0C96D49A779}"/>
                </a:ext>
              </a:extLst>
            </p:cNvPr>
            <p:cNvSpPr/>
            <p:nvPr/>
          </p:nvSpPr>
          <p:spPr>
            <a:xfrm>
              <a:off x="4007768" y="3054698"/>
              <a:ext cx="864096" cy="252028"/>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b="1" dirty="0">
                  <a:ln w="6350">
                    <a:noFill/>
                  </a:ln>
                  <a:solidFill>
                    <a:schemeClr val="tx1"/>
                  </a:solidFill>
                  <a:latin typeface="Arial" panose="020B0604020202020204" pitchFamily="34" charset="0"/>
                  <a:cs typeface="Arial" panose="020B0604020202020204" pitchFamily="34" charset="0"/>
                </a:rPr>
                <a:t>2-bit</a:t>
              </a:r>
            </a:p>
          </p:txBody>
        </p:sp>
        <p:sp>
          <p:nvSpPr>
            <p:cNvPr id="61" name="직사각형 60">
              <a:extLst>
                <a:ext uri="{FF2B5EF4-FFF2-40B4-BE49-F238E27FC236}">
                  <a16:creationId xmlns:a16="http://schemas.microsoft.com/office/drawing/2014/main" id="{6919C105-B449-45C7-A335-EFE4048B5867}"/>
                </a:ext>
              </a:extLst>
            </p:cNvPr>
            <p:cNvSpPr/>
            <p:nvPr/>
          </p:nvSpPr>
          <p:spPr>
            <a:xfrm>
              <a:off x="4907947" y="3054698"/>
              <a:ext cx="1476085" cy="252028"/>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b="1" dirty="0">
                  <a:ln w="6350">
                    <a:noFill/>
                  </a:ln>
                  <a:solidFill>
                    <a:schemeClr val="tx1"/>
                  </a:solidFill>
                  <a:latin typeface="Arial" panose="020B0604020202020204" pitchFamily="34" charset="0"/>
                  <a:cs typeface="Arial" panose="020B0604020202020204" pitchFamily="34" charset="0"/>
                </a:rPr>
                <a:t>5-bit</a:t>
              </a:r>
            </a:p>
          </p:txBody>
        </p:sp>
        <p:sp>
          <p:nvSpPr>
            <p:cNvPr id="62" name="직사각형 61">
              <a:extLst>
                <a:ext uri="{FF2B5EF4-FFF2-40B4-BE49-F238E27FC236}">
                  <a16:creationId xmlns:a16="http://schemas.microsoft.com/office/drawing/2014/main" id="{ABE0B1BF-14AB-46C9-9409-17465A9697B8}"/>
                </a:ext>
              </a:extLst>
            </p:cNvPr>
            <p:cNvSpPr/>
            <p:nvPr/>
          </p:nvSpPr>
          <p:spPr>
            <a:xfrm>
              <a:off x="6419956" y="3321028"/>
              <a:ext cx="1476085" cy="360000"/>
            </a:xfrm>
            <a:prstGeom prst="rect">
              <a:avLst/>
            </a:prstGeom>
            <a:solidFill>
              <a:srgbClr val="FFDF7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400" b="1" dirty="0">
                  <a:ln w="6350">
                    <a:noFill/>
                  </a:ln>
                  <a:solidFill>
                    <a:schemeClr val="tx1"/>
                  </a:solidFill>
                  <a:latin typeface="Arial" panose="020B0604020202020204" pitchFamily="34" charset="0"/>
                  <a:cs typeface="Arial" panose="020B0604020202020204" pitchFamily="34" charset="0"/>
                </a:rPr>
                <a:t>Data stream</a:t>
              </a:r>
              <a:br>
                <a:rPr lang="en-US" altLang="ko-KR" sz="2400" b="1" dirty="0">
                  <a:ln w="6350">
                    <a:noFill/>
                  </a:ln>
                  <a:solidFill>
                    <a:schemeClr val="tx1"/>
                  </a:solidFill>
                  <a:latin typeface="Arial" panose="020B0604020202020204" pitchFamily="34" charset="0"/>
                  <a:cs typeface="Arial" panose="020B0604020202020204" pitchFamily="34" charset="0"/>
                </a:rPr>
              </a:br>
              <a:r>
                <a:rPr lang="en-US" altLang="ko-KR" sz="1800" b="1" dirty="0">
                  <a:ln w="6350">
                    <a:noFill/>
                  </a:ln>
                  <a:solidFill>
                    <a:schemeClr val="tx1"/>
                  </a:solidFill>
                  <a:latin typeface="Arial" panose="020B0604020202020204" pitchFamily="34" charset="0"/>
                  <a:cs typeface="Arial" panose="020B0604020202020204" pitchFamily="34" charset="0"/>
                </a:rPr>
                <a:t>(according to BTYPE)</a:t>
              </a:r>
              <a:endParaRPr lang="en-US" altLang="ko-KR" sz="2400" b="1" dirty="0">
                <a:ln w="6350">
                  <a:noFill/>
                </a:ln>
                <a:solidFill>
                  <a:schemeClr val="tx1"/>
                </a:solidFill>
                <a:latin typeface="Arial" panose="020B0604020202020204" pitchFamily="34" charset="0"/>
                <a:cs typeface="Arial" panose="020B0604020202020204" pitchFamily="34" charset="0"/>
              </a:endParaRPr>
            </a:p>
          </p:txBody>
        </p:sp>
        <p:sp>
          <p:nvSpPr>
            <p:cNvPr id="63" name="직사각형 62">
              <a:extLst>
                <a:ext uri="{FF2B5EF4-FFF2-40B4-BE49-F238E27FC236}">
                  <a16:creationId xmlns:a16="http://schemas.microsoft.com/office/drawing/2014/main" id="{AD2559A8-2ED6-4D0F-BE13-26D86FCFEE32}"/>
                </a:ext>
              </a:extLst>
            </p:cNvPr>
            <p:cNvSpPr/>
            <p:nvPr/>
          </p:nvSpPr>
          <p:spPr>
            <a:xfrm>
              <a:off x="6419952" y="3052283"/>
              <a:ext cx="1476086" cy="252028"/>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b="1" dirty="0">
                  <a:ln w="6350">
                    <a:noFill/>
                  </a:ln>
                  <a:solidFill>
                    <a:schemeClr val="tx1"/>
                  </a:solidFill>
                  <a:latin typeface="Arial" panose="020B0604020202020204" pitchFamily="34" charset="0"/>
                  <a:cs typeface="Arial" panose="020B0604020202020204" pitchFamily="34" charset="0"/>
                </a:rPr>
                <a:t>1-byte</a:t>
              </a:r>
            </a:p>
          </p:txBody>
        </p:sp>
        <p:cxnSp>
          <p:nvCxnSpPr>
            <p:cNvPr id="64" name="직선 연결선 63">
              <a:extLst>
                <a:ext uri="{FF2B5EF4-FFF2-40B4-BE49-F238E27FC236}">
                  <a16:creationId xmlns:a16="http://schemas.microsoft.com/office/drawing/2014/main" id="{AC8745F9-6848-41DB-AE14-6CCAA8779F68}"/>
                </a:ext>
              </a:extLst>
            </p:cNvPr>
            <p:cNvCxnSpPr>
              <a:cxnSpLocks/>
            </p:cNvCxnSpPr>
            <p:nvPr/>
          </p:nvCxnSpPr>
          <p:spPr>
            <a:xfrm>
              <a:off x="8043524" y="3500980"/>
              <a:ext cx="288032" cy="28"/>
            </a:xfrm>
            <a:prstGeom prst="line">
              <a:avLst/>
            </a:prstGeom>
            <a:ln w="12065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sp>
          <p:nvSpPr>
            <p:cNvPr id="65" name="직사각형 64">
              <a:extLst>
                <a:ext uri="{FF2B5EF4-FFF2-40B4-BE49-F238E27FC236}">
                  <a16:creationId xmlns:a16="http://schemas.microsoft.com/office/drawing/2014/main" id="{887B96E5-FBB8-4D98-BEE7-E8338488F1EC}"/>
                </a:ext>
              </a:extLst>
            </p:cNvPr>
            <p:cNvSpPr/>
            <p:nvPr/>
          </p:nvSpPr>
          <p:spPr>
            <a:xfrm>
              <a:off x="3208548" y="3276084"/>
              <a:ext cx="6774140" cy="440947"/>
            </a:xfrm>
            <a:prstGeom prst="rect">
              <a:avLst/>
            </a:prstGeom>
            <a:no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ko-KR" sz="1100" dirty="0">
                <a:ln w="6350">
                  <a:noFill/>
                </a:ln>
                <a:solidFill>
                  <a:schemeClr val="tx1"/>
                </a:solidFill>
                <a:latin typeface="Arial" panose="020B0604020202020204" pitchFamily="34" charset="0"/>
                <a:cs typeface="Arial" panose="020B0604020202020204" pitchFamily="34" charset="0"/>
              </a:endParaRPr>
            </a:p>
          </p:txBody>
        </p:sp>
        <p:cxnSp>
          <p:nvCxnSpPr>
            <p:cNvPr id="66" name="직선 연결선 65">
              <a:extLst>
                <a:ext uri="{FF2B5EF4-FFF2-40B4-BE49-F238E27FC236}">
                  <a16:creationId xmlns:a16="http://schemas.microsoft.com/office/drawing/2014/main" id="{9C2A83C9-CB77-44F8-9C19-43101E15D8DE}"/>
                </a:ext>
              </a:extLst>
            </p:cNvPr>
            <p:cNvCxnSpPr>
              <a:cxnSpLocks/>
            </p:cNvCxnSpPr>
            <p:nvPr/>
          </p:nvCxnSpPr>
          <p:spPr>
            <a:xfrm flipV="1">
              <a:off x="3207177" y="2411900"/>
              <a:ext cx="1556675" cy="85508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직사각형 66">
              <a:extLst>
                <a:ext uri="{FF2B5EF4-FFF2-40B4-BE49-F238E27FC236}">
                  <a16:creationId xmlns:a16="http://schemas.microsoft.com/office/drawing/2014/main" id="{5B42538F-C08C-409B-92D5-D4B4A3294EF6}"/>
                </a:ext>
              </a:extLst>
            </p:cNvPr>
            <p:cNvSpPr/>
            <p:nvPr/>
          </p:nvSpPr>
          <p:spPr>
            <a:xfrm>
              <a:off x="3277481" y="3054624"/>
              <a:ext cx="719960" cy="252028"/>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b="1" dirty="0">
                  <a:ln w="6350">
                    <a:noFill/>
                  </a:ln>
                  <a:solidFill>
                    <a:schemeClr val="tx1"/>
                  </a:solidFill>
                  <a:latin typeface="Arial" panose="020B0604020202020204" pitchFamily="34" charset="0"/>
                  <a:cs typeface="Arial" panose="020B0604020202020204" pitchFamily="34" charset="0"/>
                </a:rPr>
                <a:t>1-bit</a:t>
              </a:r>
            </a:p>
          </p:txBody>
        </p:sp>
        <p:cxnSp>
          <p:nvCxnSpPr>
            <p:cNvPr id="68" name="직선 연결선 67">
              <a:extLst>
                <a:ext uri="{FF2B5EF4-FFF2-40B4-BE49-F238E27FC236}">
                  <a16:creationId xmlns:a16="http://schemas.microsoft.com/office/drawing/2014/main" id="{9B61BDA2-1F05-494E-A688-A2D8EA2067EB}"/>
                </a:ext>
              </a:extLst>
            </p:cNvPr>
            <p:cNvCxnSpPr>
              <a:cxnSpLocks/>
            </p:cNvCxnSpPr>
            <p:nvPr/>
          </p:nvCxnSpPr>
          <p:spPr>
            <a:xfrm flipH="1" flipV="1">
              <a:off x="8112140" y="2420711"/>
              <a:ext cx="1870548" cy="8410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직사각형 68">
              <a:extLst>
                <a:ext uri="{FF2B5EF4-FFF2-40B4-BE49-F238E27FC236}">
                  <a16:creationId xmlns:a16="http://schemas.microsoft.com/office/drawing/2014/main" id="{0E796701-C62C-4EE2-B93D-F3282BD0527C}"/>
                </a:ext>
              </a:extLst>
            </p:cNvPr>
            <p:cNvSpPr/>
            <p:nvPr/>
          </p:nvSpPr>
          <p:spPr>
            <a:xfrm>
              <a:off x="8394868" y="3321028"/>
              <a:ext cx="1553496" cy="360000"/>
            </a:xfrm>
            <a:prstGeom prst="rect">
              <a:avLst/>
            </a:prstGeom>
            <a:solidFill>
              <a:srgbClr val="FFDF7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400" b="1" dirty="0">
                  <a:ln w="6350">
                    <a:noFill/>
                  </a:ln>
                  <a:solidFill>
                    <a:schemeClr val="tx1"/>
                  </a:solidFill>
                  <a:latin typeface="Arial" panose="020B0604020202020204" pitchFamily="34" charset="0"/>
                  <a:cs typeface="Arial" panose="020B0604020202020204" pitchFamily="34" charset="0"/>
                </a:rPr>
                <a:t>Data stream</a:t>
              </a:r>
              <a:br>
                <a:rPr lang="en-US" altLang="ko-KR" sz="2400" b="1" dirty="0">
                  <a:ln w="6350">
                    <a:noFill/>
                  </a:ln>
                  <a:solidFill>
                    <a:schemeClr val="tx1"/>
                  </a:solidFill>
                  <a:latin typeface="Arial" panose="020B0604020202020204" pitchFamily="34" charset="0"/>
                  <a:cs typeface="Arial" panose="020B0604020202020204" pitchFamily="34" charset="0"/>
                </a:rPr>
              </a:br>
              <a:r>
                <a:rPr lang="en-US" altLang="ko-KR" sz="1800" b="1" dirty="0">
                  <a:ln w="6350">
                    <a:noFill/>
                  </a:ln>
                  <a:solidFill>
                    <a:schemeClr val="tx1"/>
                  </a:solidFill>
                  <a:latin typeface="Arial" panose="020B0604020202020204" pitchFamily="34" charset="0"/>
                  <a:cs typeface="Arial" panose="020B0604020202020204" pitchFamily="34" charset="0"/>
                </a:rPr>
                <a:t>(according to BTYPE)</a:t>
              </a:r>
              <a:endParaRPr lang="en-US" altLang="ko-KR" sz="2400" b="1" dirty="0">
                <a:ln w="6350">
                  <a:noFill/>
                </a:ln>
                <a:solidFill>
                  <a:schemeClr val="tx1"/>
                </a:solidFill>
                <a:latin typeface="Arial" panose="020B0604020202020204" pitchFamily="34" charset="0"/>
                <a:cs typeface="Arial" panose="020B0604020202020204" pitchFamily="34" charset="0"/>
              </a:endParaRPr>
            </a:p>
          </p:txBody>
        </p:sp>
      </p:grpSp>
      <p:pic>
        <p:nvPicPr>
          <p:cNvPr id="70" name="그림 69">
            <a:extLst>
              <a:ext uri="{FF2B5EF4-FFF2-40B4-BE49-F238E27FC236}">
                <a16:creationId xmlns:a16="http://schemas.microsoft.com/office/drawing/2014/main" id="{A5194861-7EEC-4D77-98E2-19700BD247C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954202" y="15194922"/>
            <a:ext cx="9264245" cy="6553927"/>
          </a:xfrm>
          <a:prstGeom prst="rect">
            <a:avLst/>
          </a:prstGeom>
        </p:spPr>
      </p:pic>
    </p:spTree>
    <p:extLst>
      <p:ext uri="{BB962C8B-B14F-4D97-AF65-F5344CB8AC3E}">
        <p14:creationId xmlns:p14="http://schemas.microsoft.com/office/powerpoint/2010/main" val="612776008"/>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테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11787</TotalTime>
  <Words>460</Words>
  <Application>Microsoft Office PowerPoint</Application>
  <PresentationFormat>사용자 지정</PresentationFormat>
  <Paragraphs>77</Paragraphs>
  <Slides>1</Slides>
  <Notes>1</Notes>
  <HiddenSlides>0</HiddenSlides>
  <MMClips>0</MMClips>
  <ScaleCrop>false</ScaleCrop>
  <HeadingPairs>
    <vt:vector size="6" baseType="variant">
      <vt:variant>
        <vt:lpstr>사용한 글꼴</vt:lpstr>
      </vt:variant>
      <vt:variant>
        <vt:i4>8</vt:i4>
      </vt:variant>
      <vt:variant>
        <vt:lpstr>테마</vt:lpstr>
      </vt:variant>
      <vt:variant>
        <vt:i4>1</vt:i4>
      </vt:variant>
      <vt:variant>
        <vt:lpstr>슬라이드 제목</vt:lpstr>
      </vt:variant>
      <vt:variant>
        <vt:i4>1</vt:i4>
      </vt:variant>
    </vt:vector>
  </HeadingPairs>
  <TitlesOfParts>
    <vt:vector size="10" baseType="lpstr">
      <vt:lpstr>KoPubWorld돋움체 Bold</vt:lpstr>
      <vt:lpstr>KoPubWorld돋움체 Medium</vt:lpstr>
      <vt:lpstr>KoPub돋움체 Medium</vt:lpstr>
      <vt:lpstr>맑은 고딕</vt:lpstr>
      <vt:lpstr>Arial</vt:lpstr>
      <vt:lpstr>Calibri</vt:lpstr>
      <vt:lpstr>Calibri Light</vt:lpstr>
      <vt:lpstr>Palatino Linotype</vt:lpstr>
      <vt:lpstr>Office 테마</vt:lpstr>
      <vt:lpstr>PowerPoint 프레젠테이션</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Registered User</dc:creator>
  <cp:lastModifiedBy>권순범</cp:lastModifiedBy>
  <cp:revision>57</cp:revision>
  <dcterms:created xsi:type="dcterms:W3CDTF">2018-03-08T06:02:33Z</dcterms:created>
  <dcterms:modified xsi:type="dcterms:W3CDTF">2022-05-06T07:20:32Z</dcterms:modified>
</cp:coreProperties>
</file>